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87E37-6716-446E-89DD-E87AFAA73367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B1D84-1106-44B8-A1E5-5E94786FC59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7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10" Type="http://schemas.openxmlformats.org/officeDocument/2006/relationships/image" Target="../media/image6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5.bin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8.wmf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11" Type="http://schemas.openxmlformats.org/officeDocument/2006/relationships/image" Target="../media/image18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7.png"/><Relationship Id="rId4" Type="http://schemas.openxmlformats.org/officeDocument/2006/relationships/image" Target="../media/image12.wmf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47664" y="757148"/>
            <a:ext cx="59766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 2013</a:t>
            </a:r>
          </a:p>
          <a:p>
            <a:pPr algn="ctr"/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Exercice 2</a:t>
            </a:r>
          </a:p>
          <a:p>
            <a:pPr algn="ctr"/>
            <a:endParaRPr lang="fr-FR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STATION </a:t>
            </a: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SPATIALE </a:t>
            </a: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</a:t>
            </a:r>
          </a:p>
          <a:p>
            <a:pPr algn="ctr"/>
            <a:endParaRPr lang="fr-FR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(4,25 </a:t>
            </a: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points)</a:t>
            </a:r>
            <a:endParaRPr lang="fr-F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214290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5.2</a:t>
            </a:r>
            <a:r>
              <a:rPr lang="fr-FR" dirty="0"/>
              <a:t>. Vérifier par une application numérique que la fusée peut effectivement décoller.</a:t>
            </a:r>
          </a:p>
        </p:txBody>
      </p:sp>
      <p:sp>
        <p:nvSpPr>
          <p:cNvPr id="3" name="Rectangle 2"/>
          <p:cNvSpPr/>
          <p:nvPr/>
        </p:nvSpPr>
        <p:spPr>
          <a:xfrm>
            <a:off x="500034" y="857232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La fusée peut décoller si la valeur F de la force de </a:t>
            </a:r>
            <a:r>
              <a:rPr lang="fr-FR" dirty="0" smtClean="0"/>
              <a:t>poussée est </a:t>
            </a:r>
            <a:r>
              <a:rPr lang="fr-FR" dirty="0"/>
              <a:t>supérieure à la valeur P du </a:t>
            </a:r>
            <a:r>
              <a:rPr lang="fr-FR" dirty="0" smtClean="0"/>
              <a:t>poids de </a:t>
            </a:r>
            <a:r>
              <a:rPr lang="fr-FR" dirty="0"/>
              <a:t>la fusée :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20" y="714356"/>
            <a:ext cx="8501122" cy="41434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14348" y="1571612"/>
            <a:ext cx="913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P = </a:t>
            </a:r>
            <a:r>
              <a:rPr lang="fr-FR" dirty="0" err="1"/>
              <a:t>m</a:t>
            </a:r>
            <a:r>
              <a:rPr lang="fr-FR" baseline="-25000" dirty="0" err="1"/>
              <a:t>f</a:t>
            </a:r>
            <a:r>
              <a:rPr lang="fr-FR" dirty="0" err="1"/>
              <a:t>.g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714380" y="1928802"/>
            <a:ext cx="7072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soit P = 7,8</a:t>
            </a:r>
            <a:r>
              <a:rPr lang="fr-FR" dirty="0">
                <a:sym typeface="Symbol"/>
              </a:rPr>
              <a:t></a:t>
            </a:r>
            <a:r>
              <a:rPr lang="fr-FR" dirty="0"/>
              <a:t>10</a:t>
            </a:r>
            <a:r>
              <a:rPr lang="fr-FR" baseline="30000" dirty="0"/>
              <a:t>5</a:t>
            </a:r>
            <a:r>
              <a:rPr lang="fr-FR" dirty="0">
                <a:sym typeface="Symbol"/>
              </a:rPr>
              <a:t></a:t>
            </a:r>
            <a:r>
              <a:rPr lang="fr-FR" dirty="0"/>
              <a:t>9,78 = 7,6</a:t>
            </a:r>
            <a:r>
              <a:rPr lang="fr-FR" dirty="0">
                <a:sym typeface="Symbol"/>
              </a:rPr>
              <a:t></a:t>
            </a:r>
            <a:r>
              <a:rPr lang="fr-FR" dirty="0"/>
              <a:t>10</a:t>
            </a:r>
            <a:r>
              <a:rPr lang="fr-FR" baseline="30000" dirty="0"/>
              <a:t>6</a:t>
            </a:r>
            <a:r>
              <a:rPr lang="fr-FR" dirty="0"/>
              <a:t> N     	(convertir </a:t>
            </a:r>
            <a:r>
              <a:rPr lang="fr-FR" dirty="0" err="1"/>
              <a:t>m</a:t>
            </a:r>
            <a:r>
              <a:rPr lang="fr-FR" baseline="-25000" dirty="0" err="1"/>
              <a:t>f</a:t>
            </a:r>
            <a:r>
              <a:rPr lang="fr-FR" dirty="0"/>
              <a:t> en kg).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643702" y="192880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(0,25 pt)</a:t>
            </a:r>
            <a:endParaRPr lang="fr-FR" i="1" dirty="0">
              <a:solidFill>
                <a:srgbClr val="008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48" y="2500306"/>
            <a:ext cx="871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F = D.v</a:t>
            </a:r>
            <a:r>
              <a:rPr lang="fr-FR" baseline="-25000" dirty="0"/>
              <a:t>g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714348" y="2857496"/>
            <a:ext cx="3648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soit F = 2,9</a:t>
            </a:r>
            <a:r>
              <a:rPr lang="fr-FR" dirty="0">
                <a:sym typeface="Symbol"/>
              </a:rPr>
              <a:t></a:t>
            </a:r>
            <a:r>
              <a:rPr lang="fr-FR" dirty="0"/>
              <a:t>10</a:t>
            </a:r>
            <a:r>
              <a:rPr lang="fr-FR" baseline="30000" dirty="0"/>
              <a:t>3</a:t>
            </a:r>
            <a:r>
              <a:rPr lang="fr-FR" dirty="0">
                <a:sym typeface="Symbol"/>
              </a:rPr>
              <a:t></a:t>
            </a:r>
            <a:r>
              <a:rPr lang="fr-FR" dirty="0"/>
              <a:t>4,0</a:t>
            </a:r>
            <a:r>
              <a:rPr lang="fr-FR" dirty="0">
                <a:sym typeface="Symbol"/>
              </a:rPr>
              <a:t></a:t>
            </a:r>
            <a:r>
              <a:rPr lang="fr-FR" dirty="0"/>
              <a:t>10</a:t>
            </a:r>
            <a:r>
              <a:rPr lang="fr-FR" baseline="30000" dirty="0"/>
              <a:t>3</a:t>
            </a:r>
            <a:r>
              <a:rPr lang="fr-FR" dirty="0"/>
              <a:t> = 12</a:t>
            </a:r>
            <a:r>
              <a:rPr lang="fr-FR" dirty="0">
                <a:sym typeface="Symbol"/>
              </a:rPr>
              <a:t></a:t>
            </a:r>
            <a:r>
              <a:rPr lang="fr-FR" dirty="0"/>
              <a:t>10</a:t>
            </a:r>
            <a:r>
              <a:rPr lang="fr-FR" baseline="30000" dirty="0"/>
              <a:t>6</a:t>
            </a:r>
            <a:r>
              <a:rPr lang="fr-FR" dirty="0"/>
              <a:t> N.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4348" y="3429000"/>
            <a:ext cx="3556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Comme F &gt; P, la fusée peut décoller.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572000" y="286590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(0,25 pt)</a:t>
            </a:r>
            <a:endParaRPr lang="fr-FR" i="1" dirty="0">
              <a:solidFill>
                <a:srgbClr val="008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572000" y="341685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(0,25 pt)</a:t>
            </a:r>
            <a:endParaRPr lang="fr-FR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178592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fr-FR" i="1" dirty="0"/>
              <a:t>Elle est occupée en permanence par un équipage international qui se consacre à la recherche scientifique dans l’environnement spatial. Jusqu’à présent, trois vaisseaux cargos ATV ont permis de ravitailler la station ISS.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28596" y="4286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fr-FR" i="1" dirty="0"/>
              <a:t>La station spatiale internationale ISS (International </a:t>
            </a:r>
            <a:r>
              <a:rPr lang="fr-FR" i="1" dirty="0" err="1"/>
              <a:t>Space</a:t>
            </a:r>
            <a:r>
              <a:rPr lang="fr-FR" i="1" dirty="0"/>
              <a:t> Station) est à ce jour le plus grand des objets artificiels placé en orbite terrestre à une altitude de 400 km.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28596" y="3429000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Les parties A et B de cet exercice sont indépendantes.</a:t>
            </a:r>
            <a:endParaRPr lang="fr-FR" dirty="0"/>
          </a:p>
        </p:txBody>
      </p:sp>
      <p:pic>
        <p:nvPicPr>
          <p:cNvPr id="1026" name="Imag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571480"/>
            <a:ext cx="341019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285728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PARTIE A : Étude du mouvement de la station spatiale ISS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85720" y="785794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La station spatiale internationale, supposée ponctuelle et notée S, évolue sur une orbite qu’on admettra circulaire, dont le plan est incliné de 51,6° par rapport au plan de l’équateur. Son altitude est environ égale à 400 km.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20" y="1928802"/>
            <a:ext cx="1140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Données :</a:t>
            </a:r>
            <a:endParaRPr lang="fr-FR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357430"/>
            <a:ext cx="795582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14290"/>
            <a:ext cx="3087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1. Représenter sur un schéma :</a:t>
            </a:r>
          </a:p>
        </p:txBody>
      </p:sp>
      <p:sp>
        <p:nvSpPr>
          <p:cNvPr id="3" name="Rectangle 2"/>
          <p:cNvSpPr/>
          <p:nvPr/>
        </p:nvSpPr>
        <p:spPr>
          <a:xfrm>
            <a:off x="857224" y="642918"/>
            <a:ext cx="4494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- la </a:t>
            </a:r>
            <a:r>
              <a:rPr lang="fr-FR" dirty="0"/>
              <a:t>Terre et la station S, supposée ponctuelle ;</a:t>
            </a:r>
          </a:p>
        </p:txBody>
      </p:sp>
      <p:sp>
        <p:nvSpPr>
          <p:cNvPr id="4" name="Rectangle 3"/>
          <p:cNvSpPr/>
          <p:nvPr/>
        </p:nvSpPr>
        <p:spPr>
          <a:xfrm>
            <a:off x="857224" y="1000108"/>
            <a:ext cx="628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- un </a:t>
            </a:r>
            <a:r>
              <a:rPr lang="fr-FR" dirty="0"/>
              <a:t>vecteur </a:t>
            </a:r>
            <a:r>
              <a:rPr lang="fr-FR" dirty="0" smtClean="0"/>
              <a:t>unitaire     orienté </a:t>
            </a:r>
            <a:r>
              <a:rPr lang="fr-FR" dirty="0"/>
              <a:t>de la station S vers la Terre (T) ;</a:t>
            </a:r>
          </a:p>
        </p:txBody>
      </p:sp>
      <p:sp>
        <p:nvSpPr>
          <p:cNvPr id="5" name="Rectangle 4"/>
          <p:cNvSpPr/>
          <p:nvPr/>
        </p:nvSpPr>
        <p:spPr>
          <a:xfrm>
            <a:off x="857224" y="1357298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- la </a:t>
            </a:r>
            <a:r>
              <a:rPr lang="fr-FR" dirty="0"/>
              <a:t>force d’interaction gravitationnelle exercée par la Terre sur la station S.</a:t>
            </a:r>
          </a:p>
        </p:txBody>
      </p:sp>
      <p:sp>
        <p:nvSpPr>
          <p:cNvPr id="6" name="Rectangle 5"/>
          <p:cNvSpPr/>
          <p:nvPr/>
        </p:nvSpPr>
        <p:spPr>
          <a:xfrm>
            <a:off x="428596" y="1785926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Donner l’expression vectorielle de cette force en fonction du vecteur unitaire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988" y="1105085"/>
            <a:ext cx="114300" cy="200025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09411" y="1890903"/>
            <a:ext cx="114300" cy="20002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714348" y="2500306"/>
            <a:ext cx="1035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Schéma :</a:t>
            </a: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1000100" y="3071810"/>
            <a:ext cx="3500462" cy="1000132"/>
            <a:chOff x="3429" y="1962"/>
            <a:chExt cx="4093" cy="979"/>
          </a:xfrm>
        </p:grpSpPr>
        <p:grpSp>
          <p:nvGrpSpPr>
            <p:cNvPr id="16388" name="Group 10"/>
            <p:cNvGrpSpPr>
              <a:grpSpLocks/>
            </p:cNvGrpSpPr>
            <p:nvPr/>
          </p:nvGrpSpPr>
          <p:grpSpPr bwMode="auto">
            <a:xfrm>
              <a:off x="3429" y="1962"/>
              <a:ext cx="4093" cy="620"/>
              <a:chOff x="2652" y="2227"/>
              <a:chExt cx="4093" cy="620"/>
            </a:xfrm>
          </p:grpSpPr>
          <p:sp>
            <p:nvSpPr>
              <p:cNvPr id="7" name="Oval 2"/>
              <p:cNvSpPr>
                <a:spLocks noChangeArrowheads="1"/>
              </p:cNvSpPr>
              <p:nvPr/>
            </p:nvSpPr>
            <p:spPr bwMode="auto">
              <a:xfrm>
                <a:off x="3074" y="2612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" name="Oval 3"/>
              <p:cNvSpPr>
                <a:spLocks noChangeArrowheads="1"/>
              </p:cNvSpPr>
              <p:nvPr/>
            </p:nvSpPr>
            <p:spPr bwMode="auto">
              <a:xfrm>
                <a:off x="6200" y="2612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Zone de texte 30"/>
              <p:cNvSpPr txBox="1">
                <a:spLocks noChangeArrowheads="1"/>
              </p:cNvSpPr>
              <p:nvPr/>
            </p:nvSpPr>
            <p:spPr bwMode="auto">
              <a:xfrm>
                <a:off x="2652" y="2485"/>
                <a:ext cx="368" cy="362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T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2" name="Zone de texte 30"/>
              <p:cNvSpPr txBox="1">
                <a:spLocks noChangeArrowheads="1"/>
              </p:cNvSpPr>
              <p:nvPr/>
            </p:nvSpPr>
            <p:spPr bwMode="auto">
              <a:xfrm>
                <a:off x="6383" y="2485"/>
                <a:ext cx="362" cy="362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S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3" name="AutoShape 6"/>
              <p:cNvCxnSpPr>
                <a:cxnSpLocks noChangeShapeType="1"/>
              </p:cNvCxnSpPr>
              <p:nvPr/>
            </p:nvCxnSpPr>
            <p:spPr bwMode="auto">
              <a:xfrm flipH="1">
                <a:off x="5801" y="2666"/>
                <a:ext cx="462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4" name="Zone de texte 30"/>
              <p:cNvSpPr txBox="1">
                <a:spLocks noChangeArrowheads="1"/>
              </p:cNvSpPr>
              <p:nvPr/>
            </p:nvSpPr>
            <p:spPr bwMode="auto">
              <a:xfrm>
                <a:off x="5705" y="2227"/>
                <a:ext cx="262" cy="439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5" name="AutoShape 8"/>
              <p:cNvCxnSpPr>
                <a:cxnSpLocks noChangeShapeType="1"/>
              </p:cNvCxnSpPr>
              <p:nvPr/>
            </p:nvCxnSpPr>
            <p:spPr bwMode="auto">
              <a:xfrm flipH="1">
                <a:off x="5243" y="2701"/>
                <a:ext cx="1020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6" name="Zone de texte 30"/>
              <p:cNvSpPr txBox="1">
                <a:spLocks noChangeArrowheads="1"/>
              </p:cNvSpPr>
              <p:nvPr/>
            </p:nvSpPr>
            <p:spPr bwMode="auto">
              <a:xfrm>
                <a:off x="4901" y="2227"/>
                <a:ext cx="509" cy="439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16397" name="AutoShape 11"/>
            <p:cNvCxnSpPr>
              <a:cxnSpLocks noChangeShapeType="1"/>
            </p:cNvCxnSpPr>
            <p:nvPr/>
          </p:nvCxnSpPr>
          <p:spPr bwMode="auto">
            <a:xfrm>
              <a:off x="3898" y="2905"/>
              <a:ext cx="314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16398" name="Zone de texte 30"/>
            <p:cNvSpPr txBox="1">
              <a:spLocks noChangeArrowheads="1"/>
            </p:cNvSpPr>
            <p:nvPr/>
          </p:nvSpPr>
          <p:spPr bwMode="auto">
            <a:xfrm>
              <a:off x="5222" y="2543"/>
              <a:ext cx="368" cy="362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TS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9" name="Connecteur droit 12"/>
            <p:cNvSpPr>
              <a:spLocks noChangeShapeType="1"/>
            </p:cNvSpPr>
            <p:nvPr/>
          </p:nvSpPr>
          <p:spPr bwMode="auto">
            <a:xfrm>
              <a:off x="3910" y="2180"/>
              <a:ext cx="0" cy="726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00" name="Connecteur droit 24"/>
            <p:cNvSpPr>
              <a:spLocks noChangeShapeType="1"/>
            </p:cNvSpPr>
            <p:nvPr/>
          </p:nvSpPr>
          <p:spPr bwMode="auto">
            <a:xfrm>
              <a:off x="7038" y="2215"/>
              <a:ext cx="0" cy="726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6401" name="Object 17"/>
          <p:cNvGraphicFramePr>
            <a:graphicFrameLocks noChangeAspect="1"/>
          </p:cNvGraphicFramePr>
          <p:nvPr/>
        </p:nvGraphicFramePr>
        <p:xfrm>
          <a:off x="3000364" y="3143248"/>
          <a:ext cx="467095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3" r:id="rId4" imgW="279279" imgH="215806" progId="Equation.DSMT4">
                  <p:embed/>
                </p:oleObj>
              </mc:Choice>
              <mc:Fallback>
                <p:oleObj r:id="rId4" imgW="279279" imgH="215806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64" y="3143248"/>
                        <a:ext cx="467095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6403" name="Object 19"/>
          <p:cNvGraphicFramePr>
            <a:graphicFrameLocks noChangeAspect="1"/>
          </p:cNvGraphicFramePr>
          <p:nvPr/>
        </p:nvGraphicFramePr>
        <p:xfrm>
          <a:off x="3714744" y="3262413"/>
          <a:ext cx="13335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4" r:id="rId6" imgW="114151" imgH="215619" progId="Equation.DSMT4">
                  <p:embed/>
                </p:oleObj>
              </mc:Choice>
              <mc:Fallback>
                <p:oleObj r:id="rId6" imgW="114151" imgH="215619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3262413"/>
                        <a:ext cx="133350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714348" y="4354305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L’expression vectorielle de la force </a:t>
            </a:r>
            <a:r>
              <a:rPr lang="fr-FR" dirty="0" smtClean="0"/>
              <a:t>gravitationnelle            exercée par la Terre T</a:t>
            </a:r>
            <a:endParaRPr lang="fr-FR" dirty="0"/>
          </a:p>
        </p:txBody>
      </p:sp>
      <p:graphicFrame>
        <p:nvGraphicFramePr>
          <p:cNvPr id="16405" name="Object 21"/>
          <p:cNvGraphicFramePr>
            <a:graphicFrameLocks noChangeAspect="1"/>
          </p:cNvGraphicFramePr>
          <p:nvPr/>
        </p:nvGraphicFramePr>
        <p:xfrm>
          <a:off x="5582160" y="4309571"/>
          <a:ext cx="4667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5" r:id="rId8" imgW="279279" imgH="215806" progId="Equation.DSMT4">
                  <p:embed/>
                </p:oleObj>
              </mc:Choice>
              <mc:Fallback>
                <p:oleObj r:id="rId8" imgW="279279" imgH="215806" progId="Equation.DSMT4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2160" y="4309571"/>
                        <a:ext cx="466725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0"/>
          <p:cNvSpPr/>
          <p:nvPr/>
        </p:nvSpPr>
        <p:spPr>
          <a:xfrm>
            <a:off x="714348" y="4702742"/>
            <a:ext cx="1995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sur </a:t>
            </a:r>
            <a:r>
              <a:rPr lang="fr-FR" dirty="0"/>
              <a:t>la station S est :</a:t>
            </a:r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6406" name="Object 22"/>
          <p:cNvGraphicFramePr>
            <a:graphicFrameLocks noChangeAspect="1"/>
          </p:cNvGraphicFramePr>
          <p:nvPr/>
        </p:nvGraphicFramePr>
        <p:xfrm>
          <a:off x="3143240" y="5072074"/>
          <a:ext cx="1750931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6" r:id="rId9" imgW="1028700" imgH="419100" progId="Equation.DSMT4">
                  <p:embed/>
                </p:oleObj>
              </mc:Choice>
              <mc:Fallback>
                <p:oleObj r:id="rId9" imgW="1028700" imgH="419100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0" y="5072074"/>
                        <a:ext cx="1750931" cy="7143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33"/>
          <p:cNvSpPr/>
          <p:nvPr/>
        </p:nvSpPr>
        <p:spPr>
          <a:xfrm>
            <a:off x="500034" y="2285992"/>
            <a:ext cx="8143932" cy="40719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1785918" y="250030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(0,25 pt)</a:t>
            </a:r>
            <a:endParaRPr lang="fr-FR" i="1" dirty="0">
              <a:solidFill>
                <a:srgbClr val="008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5143504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(0,25 pt)</a:t>
            </a:r>
            <a:endParaRPr lang="fr-FR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9" grpId="0"/>
      <p:bldP spid="31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142852"/>
            <a:ext cx="8715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2. En considérant la seule action de la Terre, établir l’expression vectorielle de l’accélération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14282" y="500042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    de </a:t>
            </a:r>
            <a:r>
              <a:rPr lang="fr-FR" dirty="0"/>
              <a:t>la station dans le référentiel géocentrique, supposé galiléen, en fonction de G, M, h, R et du vecteur </a:t>
            </a:r>
            <a:r>
              <a:rPr lang="fr-FR" dirty="0" smtClean="0"/>
              <a:t>unitaire     .</a:t>
            </a:r>
            <a:endParaRPr lang="fr-FR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285720" y="571480"/>
          <a:ext cx="200025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r:id="rId3" imgW="203024" imgH="253780" progId="Equation.DSMT4">
                  <p:embed/>
                </p:oleObj>
              </mc:Choice>
              <mc:Fallback>
                <p:oleObj r:id="rId3" imgW="203024" imgH="25378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571480"/>
                        <a:ext cx="200025" cy="25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0735" y="886107"/>
            <a:ext cx="114300" cy="20002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28596" y="1285860"/>
            <a:ext cx="8143932" cy="35004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00034" y="1428736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 système {station ISS} est étudié dans le référentiel géocentrique supposé galiléen.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00034" y="1785926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La station n’est soumise qu’à la force </a:t>
            </a:r>
            <a:r>
              <a:rPr lang="fr-FR" dirty="0" smtClean="0"/>
              <a:t>gravitationnelle            .</a:t>
            </a:r>
            <a:endParaRPr lang="fr-FR" dirty="0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5586223" y="1743363"/>
          <a:ext cx="4667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1" r:id="rId6" imgW="279279" imgH="215806" progId="Equation.DSMT4">
                  <p:embed/>
                </p:oleObj>
              </mc:Choice>
              <mc:Fallback>
                <p:oleObj r:id="rId6" imgW="279279" imgH="215806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6223" y="1743363"/>
                        <a:ext cx="466725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500034" y="2285992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La masse m de la station étant constante, la deuxième loi de Newton s’écrit :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24" y="2714620"/>
            <a:ext cx="1247780" cy="43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472" y="3143248"/>
            <a:ext cx="4786346" cy="60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2910" y="3786190"/>
            <a:ext cx="2857520" cy="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ZoneTexte 14"/>
          <p:cNvSpPr txBox="1"/>
          <p:nvPr/>
        </p:nvSpPr>
        <p:spPr>
          <a:xfrm>
            <a:off x="6286512" y="178592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(0,25 pt)</a:t>
            </a:r>
            <a:endParaRPr lang="fr-FR" i="1" dirty="0">
              <a:solidFill>
                <a:srgbClr val="008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714744" y="400050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(0,25 pt)</a:t>
            </a:r>
            <a:endParaRPr lang="fr-FR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214290"/>
            <a:ext cx="2225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3. Vitesse du satellite.</a:t>
            </a:r>
          </a:p>
        </p:txBody>
      </p:sp>
      <p:sp>
        <p:nvSpPr>
          <p:cNvPr id="3" name="Rectangle 2"/>
          <p:cNvSpPr/>
          <p:nvPr/>
        </p:nvSpPr>
        <p:spPr>
          <a:xfrm>
            <a:off x="285720" y="642918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3.1. Montrer que, dans le cas d’un mouvement circulaire, la valeur de la vitesse du satellite de la station a pour expression :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4286248" y="928670"/>
          <a:ext cx="928694" cy="566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4" r:id="rId3" imgW="736280" imgH="444307" progId="Equation.DSMT4">
                  <p:embed/>
                </p:oleObj>
              </mc:Choice>
              <mc:Fallback>
                <p:oleObj r:id="rId3" imgW="736280" imgH="444307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48" y="928670"/>
                        <a:ext cx="928694" cy="5668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428596" y="1571612"/>
            <a:ext cx="8143932" cy="47863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28596" y="1643050"/>
            <a:ext cx="2500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Dans le repère de </a:t>
            </a:r>
            <a:r>
              <a:rPr lang="fr-FR" dirty="0" err="1"/>
              <a:t>Frenet</a:t>
            </a:r>
            <a:endParaRPr lang="fr-FR" dirty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2904817" y="1695440"/>
          <a:ext cx="4953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" r:id="rId5" imgW="494870" imgH="304536" progId="Equation.DSMT4">
                  <p:embed/>
                </p:oleObj>
              </mc:Choice>
              <mc:Fallback>
                <p:oleObj r:id="rId5" imgW="494870" imgH="304536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4817" y="1695440"/>
                        <a:ext cx="49530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1643050"/>
            <a:ext cx="284509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472" y="2571744"/>
            <a:ext cx="452123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472" y="3286124"/>
            <a:ext cx="3571900" cy="58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1472" y="3857628"/>
            <a:ext cx="780906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42910" y="4643446"/>
            <a:ext cx="4786346" cy="125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14290"/>
            <a:ext cx="8143932" cy="2071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746080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285860"/>
            <a:ext cx="413666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4929190" y="157161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(1 pt)</a:t>
            </a:r>
            <a:endParaRPr lang="fr-FR" i="1" dirty="0">
              <a:solidFill>
                <a:srgbClr val="008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58" y="2571744"/>
            <a:ext cx="6215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3.2. Calculer la valeur de la vitesse de la station en </a:t>
            </a:r>
            <a:r>
              <a:rPr lang="fr-FR" dirty="0" err="1"/>
              <a:t>m.s</a:t>
            </a:r>
            <a:r>
              <a:rPr lang="fr-FR" baseline="30000" dirty="0"/>
              <a:t>–1</a:t>
            </a:r>
            <a:r>
              <a:rPr lang="fr-FR" dirty="0"/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428596" y="3000372"/>
            <a:ext cx="8143932" cy="1285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500034" y="3071810"/>
            <a:ext cx="2515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On convertit R + h en m :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571472" y="3500438"/>
          <a:ext cx="2512236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r:id="rId5" imgW="2006600" imgH="457200" progId="Equation.DSMT4">
                  <p:embed/>
                </p:oleObj>
              </mc:Choice>
              <mc:Fallback>
                <p:oleObj r:id="rId5" imgW="200660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3500438"/>
                        <a:ext cx="2512236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3075865" y="3620001"/>
            <a:ext cx="3090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= </a:t>
            </a:r>
            <a:r>
              <a:rPr lang="fr-FR" b="1" dirty="0"/>
              <a:t>7,67</a:t>
            </a:r>
            <a:r>
              <a:rPr lang="fr-FR" b="1" dirty="0">
                <a:sym typeface="Symbol"/>
              </a:rPr>
              <a:t></a:t>
            </a:r>
            <a:r>
              <a:rPr lang="fr-FR" b="1" dirty="0"/>
              <a:t>10</a:t>
            </a:r>
            <a:r>
              <a:rPr lang="fr-FR" b="1" baseline="30000" dirty="0"/>
              <a:t>3</a:t>
            </a:r>
            <a:r>
              <a:rPr lang="fr-FR" b="1" dirty="0"/>
              <a:t> </a:t>
            </a:r>
            <a:r>
              <a:rPr lang="fr-FR" b="1" dirty="0" err="1"/>
              <a:t>m.s</a:t>
            </a:r>
            <a:r>
              <a:rPr lang="fr-FR" b="1" baseline="30000" dirty="0" err="1">
                <a:sym typeface="Symbol"/>
              </a:rPr>
              <a:t></a:t>
            </a:r>
            <a:r>
              <a:rPr lang="fr-FR" b="1" baseline="30000" dirty="0" err="1"/>
              <a:t>1</a:t>
            </a:r>
            <a:r>
              <a:rPr lang="fr-FR" dirty="0"/>
              <a:t> = 7,67 </a:t>
            </a:r>
            <a:r>
              <a:rPr lang="fr-FR" dirty="0" err="1"/>
              <a:t>km.s</a:t>
            </a:r>
            <a:r>
              <a:rPr lang="fr-FR" baseline="30000" dirty="0"/>
              <a:t>–1</a:t>
            </a:r>
            <a:r>
              <a:rPr lang="fr-FR" dirty="0"/>
              <a:t>.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357950" y="364331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(0,25 pt)</a:t>
            </a:r>
            <a:endParaRPr lang="fr-FR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8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844" y="142852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4. Combien de révolutions autour de la Terre un astronaute présent à bord de la station spatiale internationale fait-il en 24h ?</a:t>
            </a:r>
          </a:p>
        </p:txBody>
      </p:sp>
      <p:sp>
        <p:nvSpPr>
          <p:cNvPr id="3" name="Rectangle 2"/>
          <p:cNvSpPr/>
          <p:nvPr/>
        </p:nvSpPr>
        <p:spPr>
          <a:xfrm>
            <a:off x="380471" y="92867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Soit T la période de révolution de la station autour de la Terre, comme le mouvement est circulaire et uniforme de rayon R + h , la vitesse v s’écrit :</a:t>
            </a:r>
          </a:p>
        </p:txBody>
      </p:sp>
      <p:sp>
        <p:nvSpPr>
          <p:cNvPr id="4" name="Rectangle 3"/>
          <p:cNvSpPr/>
          <p:nvPr/>
        </p:nvSpPr>
        <p:spPr>
          <a:xfrm>
            <a:off x="357158" y="928670"/>
            <a:ext cx="8143932" cy="41434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85786" y="1643050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v =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1204789" y="1552362"/>
          <a:ext cx="826196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0" r:id="rId3" imgW="723586" imgH="431613" progId="Equation.DSMT4">
                  <p:embed/>
                </p:oleObj>
              </mc:Choice>
              <mc:Fallback>
                <p:oleObj r:id="rId3" imgW="723586" imgH="431613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789" y="1552362"/>
                        <a:ext cx="826196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1357290" y="2214554"/>
          <a:ext cx="1119713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1" r:id="rId5" imgW="977900" imgH="431800" progId="Equation.DSMT4">
                  <p:embed/>
                </p:oleObj>
              </mc:Choice>
              <mc:Fallback>
                <p:oleObj r:id="rId5" imgW="977900" imgH="431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2214554"/>
                        <a:ext cx="1119713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604410" y="228599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Donc :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642910" y="2857496"/>
            <a:ext cx="5715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Soit                                                    = </a:t>
            </a:r>
            <a:r>
              <a:rPr lang="fr-FR" dirty="0"/>
              <a:t>5,56</a:t>
            </a:r>
            <a:r>
              <a:rPr lang="fr-FR" dirty="0">
                <a:sym typeface="Symbol"/>
              </a:rPr>
              <a:t></a:t>
            </a:r>
            <a:r>
              <a:rPr lang="fr-FR" dirty="0"/>
              <a:t>10</a:t>
            </a:r>
            <a:r>
              <a:rPr lang="fr-FR" baseline="30000" dirty="0"/>
              <a:t>3</a:t>
            </a:r>
            <a:r>
              <a:rPr lang="fr-FR" dirty="0"/>
              <a:t> s = 1,54 h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1281789" y="2757183"/>
          <a:ext cx="2514617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2" r:id="rId7" imgW="2095500" imgH="482600" progId="Equation.DSMT4">
                  <p:embed/>
                </p:oleObj>
              </mc:Choice>
              <mc:Fallback>
                <p:oleObj r:id="rId7" imgW="2095500" imgH="4826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789" y="2757183"/>
                        <a:ext cx="2514617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642910" y="3500438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Le nombre n de révolutions de la station en </a:t>
            </a:r>
            <a:r>
              <a:rPr lang="fr-FR" dirty="0" err="1"/>
              <a:t>Δt</a:t>
            </a:r>
            <a:r>
              <a:rPr lang="fr-FR" dirty="0"/>
              <a:t> = 24 h est n =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6357950" y="3429000"/>
          <a:ext cx="285752" cy="509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3" r:id="rId9" imgW="215713" imgH="393359" progId="Equation.DSMT4">
                  <p:embed/>
                </p:oleObj>
              </mc:Choice>
              <mc:Fallback>
                <p:oleObj r:id="rId9" imgW="215713" imgH="393359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50" y="3429000"/>
                        <a:ext cx="285752" cy="5093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642910" y="4214818"/>
            <a:ext cx="7572428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n </a:t>
            </a:r>
            <a:r>
              <a:rPr lang="fr-FR" dirty="0" smtClean="0"/>
              <a:t>=           = </a:t>
            </a:r>
            <a:r>
              <a:rPr lang="fr-FR" dirty="0"/>
              <a:t>15,6. Un astronaute à bord de la station ISS fait </a:t>
            </a:r>
            <a:r>
              <a:rPr lang="fr-FR" b="1" dirty="0"/>
              <a:t>plus de 15 fois</a:t>
            </a:r>
            <a:r>
              <a:rPr lang="fr-FR" dirty="0"/>
              <a:t> le </a:t>
            </a:r>
            <a:endParaRPr lang="fr-FR" dirty="0" smtClean="0"/>
          </a:p>
          <a:p>
            <a:endParaRPr lang="fr-FR" sz="500" dirty="0"/>
          </a:p>
          <a:p>
            <a:r>
              <a:rPr lang="fr-FR" dirty="0" smtClean="0"/>
              <a:t>tour </a:t>
            </a:r>
            <a:r>
              <a:rPr lang="fr-FR" dirty="0"/>
              <a:t>de la Terre en 24 h.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0489" name="Object 9"/>
          <p:cNvGraphicFramePr>
            <a:graphicFrameLocks noChangeAspect="1"/>
          </p:cNvGraphicFramePr>
          <p:nvPr/>
        </p:nvGraphicFramePr>
        <p:xfrm>
          <a:off x="1081163" y="4157068"/>
          <a:ext cx="397780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4" r:id="rId11" imgW="330200" imgH="419100" progId="Equation.DSMT4">
                  <p:embed/>
                </p:oleObj>
              </mc:Choice>
              <mc:Fallback>
                <p:oleObj r:id="rId11" imgW="330200" imgH="4191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1163" y="4157068"/>
                        <a:ext cx="397780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ZoneTexte 19"/>
          <p:cNvSpPr txBox="1"/>
          <p:nvPr/>
        </p:nvSpPr>
        <p:spPr>
          <a:xfrm>
            <a:off x="4071934" y="464344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(1 pt)</a:t>
            </a:r>
            <a:endParaRPr lang="fr-FR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/>
      <p:bldP spid="11" grpId="0"/>
      <p:bldP spid="14" grpId="0"/>
      <p:bldP spid="17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214290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5. On </a:t>
            </a:r>
            <a:r>
              <a:rPr lang="fr-FR" dirty="0"/>
              <a:t>considère désormais le système {fusée}. Il est soumis à son poids</a:t>
            </a:r>
          </a:p>
        </p:txBody>
      </p:sp>
      <p:sp>
        <p:nvSpPr>
          <p:cNvPr id="3" name="Rectangle 2"/>
          <p:cNvSpPr/>
          <p:nvPr/>
        </p:nvSpPr>
        <p:spPr>
          <a:xfrm>
            <a:off x="571472" y="571480"/>
            <a:ext cx="2404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et à la force de poussée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7103152" y="214290"/>
          <a:ext cx="214314" cy="30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4" r:id="rId3" imgW="139639" imgH="203112" progId="Equation.DSMT4">
                  <p:embed/>
                </p:oleObj>
              </mc:Choice>
              <mc:Fallback>
                <p:oleObj r:id="rId3" imgW="139639" imgH="203112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3152" y="214290"/>
                        <a:ext cx="214314" cy="30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2928926" y="571480"/>
          <a:ext cx="123825" cy="285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5" r:id="rId5" imgW="126835" imgH="202936" progId="Equation.DSMT4">
                  <p:embed/>
                </p:oleObj>
              </mc:Choice>
              <mc:Fallback>
                <p:oleObj r:id="rId5" imgW="126835" imgH="202936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26" y="571480"/>
                        <a:ext cx="123825" cy="2857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3071802" y="571480"/>
            <a:ext cx="1198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définie par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4286248" y="581754"/>
          <a:ext cx="857256" cy="35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6" r:id="rId7" imgW="647419" imgH="266584" progId="Equation.DSMT4">
                  <p:embed/>
                </p:oleObj>
              </mc:Choice>
              <mc:Fallback>
                <p:oleObj r:id="rId7" imgW="647419" imgH="266584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48" y="581754"/>
                        <a:ext cx="857256" cy="352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5214942" y="571480"/>
            <a:ext cx="3091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où D est la masse de gaz </a:t>
            </a:r>
            <a:r>
              <a:rPr lang="fr-FR" dirty="0" smtClean="0"/>
              <a:t>éjecté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571472" y="928670"/>
            <a:ext cx="1389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par seconde.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500034" y="1500174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5.1</a:t>
            </a:r>
            <a:r>
              <a:rPr lang="fr-FR" dirty="0"/>
              <a:t>. Montrer que le produit (D.v</a:t>
            </a:r>
            <a:r>
              <a:rPr lang="fr-FR" baseline="-25000" dirty="0"/>
              <a:t>g</a:t>
            </a:r>
            <a:r>
              <a:rPr lang="fr-FR" dirty="0"/>
              <a:t>) est homogène à une force.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85786" y="2000240"/>
            <a:ext cx="2202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 s’exprime en </a:t>
            </a:r>
            <a:r>
              <a:rPr lang="fr-FR" dirty="0" err="1"/>
              <a:t>kg.s</a:t>
            </a:r>
            <a:r>
              <a:rPr lang="fr-FR" baseline="30000" dirty="0">
                <a:sym typeface="Symbol"/>
              </a:rPr>
              <a:t></a:t>
            </a:r>
            <a:r>
              <a:rPr lang="fr-FR" baseline="30000" dirty="0"/>
              <a:t>1</a:t>
            </a:r>
            <a:r>
              <a:rPr lang="fr-FR" dirty="0"/>
              <a:t>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2357430"/>
            <a:ext cx="2203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v</a:t>
            </a:r>
            <a:r>
              <a:rPr lang="fr-FR" baseline="-25000" dirty="0" err="1"/>
              <a:t>g</a:t>
            </a:r>
            <a:r>
              <a:rPr lang="fr-FR" dirty="0"/>
              <a:t> s’exprime en </a:t>
            </a:r>
            <a:r>
              <a:rPr lang="fr-FR" dirty="0" err="1"/>
              <a:t>m.s</a:t>
            </a:r>
            <a:r>
              <a:rPr lang="fr-FR" baseline="30000" dirty="0" err="1">
                <a:sym typeface="Symbol"/>
              </a:rPr>
              <a:t></a:t>
            </a:r>
            <a:r>
              <a:rPr lang="fr-FR" baseline="30000" dirty="0" err="1"/>
              <a:t>1</a:t>
            </a:r>
            <a:r>
              <a:rPr lang="fr-FR" dirty="0"/>
              <a:t>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2714620"/>
            <a:ext cx="3215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Donc D.v</a:t>
            </a:r>
            <a:r>
              <a:rPr lang="fr-FR" baseline="-25000" dirty="0"/>
              <a:t>g</a:t>
            </a:r>
            <a:r>
              <a:rPr lang="fr-FR" dirty="0"/>
              <a:t> s’exprime en </a:t>
            </a:r>
            <a:r>
              <a:rPr lang="fr-FR" b="1" dirty="0" err="1"/>
              <a:t>kg.m.s</a:t>
            </a:r>
            <a:r>
              <a:rPr lang="en-US" b="1" baseline="30000" dirty="0">
                <a:sym typeface="Symbol"/>
              </a:rPr>
              <a:t></a:t>
            </a:r>
            <a:r>
              <a:rPr lang="fr-FR" b="1" baseline="30000" dirty="0"/>
              <a:t>2</a:t>
            </a:r>
            <a:r>
              <a:rPr lang="fr-FR" dirty="0"/>
              <a:t>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85786" y="3071810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Le produit D.v</a:t>
            </a:r>
            <a:r>
              <a:rPr lang="fr-FR" baseline="-25000" dirty="0"/>
              <a:t>g</a:t>
            </a:r>
            <a:r>
              <a:rPr lang="fr-FR" dirty="0"/>
              <a:t> est donc homogène à une masse (kg) multipliée par une accélération (</a:t>
            </a:r>
            <a:r>
              <a:rPr lang="fr-FR" dirty="0" err="1"/>
              <a:t>m.s</a:t>
            </a:r>
            <a:r>
              <a:rPr lang="en-US" baseline="30000" dirty="0">
                <a:sym typeface="Symbol"/>
              </a:rPr>
              <a:t></a:t>
            </a:r>
            <a:r>
              <a:rPr lang="fr-FR" baseline="30000" dirty="0"/>
              <a:t>2</a:t>
            </a:r>
            <a:r>
              <a:rPr lang="fr-FR" dirty="0"/>
              <a:t>).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85720" y="1928802"/>
            <a:ext cx="8501122" cy="29289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757115" y="3786190"/>
            <a:ext cx="73153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La deuxième loi de </a:t>
            </a:r>
            <a:r>
              <a:rPr lang="fr-FR" dirty="0" smtClean="0"/>
              <a:t>Newton                         montre qu’une force est également homogène à une masse multipliée par une accélération.</a:t>
            </a:r>
          </a:p>
          <a:p>
            <a:r>
              <a:rPr lang="fr-FR" dirty="0" smtClean="0"/>
              <a:t>Donc le produit D.v</a:t>
            </a:r>
            <a:r>
              <a:rPr lang="fr-FR" baseline="-25000" dirty="0" smtClean="0"/>
              <a:t>g</a:t>
            </a:r>
            <a:r>
              <a:rPr lang="fr-FR" dirty="0" smtClean="0"/>
              <a:t> est homogène à une force.</a:t>
            </a:r>
            <a:endParaRPr lang="fr-FR" dirty="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3490156" y="3806738"/>
          <a:ext cx="1109840" cy="35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7" r:id="rId9" imgW="825142" imgH="266584" progId="Equation.DSMT4">
                  <p:embed/>
                </p:oleObj>
              </mc:Choice>
              <mc:Fallback>
                <p:oleObj r:id="rId9" imgW="825142" imgH="266584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0156" y="3806738"/>
                        <a:ext cx="1109840" cy="357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ZoneTexte 21"/>
          <p:cNvSpPr txBox="1"/>
          <p:nvPr/>
        </p:nvSpPr>
        <p:spPr>
          <a:xfrm>
            <a:off x="5929322" y="442913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008000"/>
                </a:solidFill>
              </a:rPr>
              <a:t>(0,25 pt)</a:t>
            </a:r>
            <a:endParaRPr lang="fr-FR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9" grpId="0"/>
      <p:bldP spid="22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719</Words>
  <Application>Microsoft Office PowerPoint</Application>
  <PresentationFormat>Affichage à l'écran (4:3)</PresentationFormat>
  <Paragraphs>74</Paragraphs>
  <Slides>10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Thème Office</vt:lpstr>
      <vt:lpstr>Equation.DSMT4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indians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RB</dc:creator>
  <cp:lastModifiedBy>Richard</cp:lastModifiedBy>
  <cp:revision>21</cp:revision>
  <dcterms:created xsi:type="dcterms:W3CDTF">2014-03-09T19:32:45Z</dcterms:created>
  <dcterms:modified xsi:type="dcterms:W3CDTF">2025-02-01T17:24:31Z</dcterms:modified>
</cp:coreProperties>
</file>