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Lst>
  <p:sldSz cx="12192000" cy="6858000"/>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86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24"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fr-FR" sz="3200" b="0" strike="noStrike" spc="-1">
              <a:latin typeface="Arial"/>
            </a:endParaRPr>
          </a:p>
        </p:txBody>
      </p:sp>
      <p:sp>
        <p:nvSpPr>
          <p:cNvPr id="25"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27"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28"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29"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fr-FR" sz="3200" b="0" strike="noStrike" spc="-1">
              <a:latin typeface="Arial"/>
            </a:endParaRPr>
          </a:p>
        </p:txBody>
      </p:sp>
      <p:sp>
        <p:nvSpPr>
          <p:cNvPr id="30"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32"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fr-FR" sz="3200" b="0" strike="noStrike" spc="-1">
              <a:latin typeface="Arial"/>
            </a:endParaRPr>
          </a:p>
        </p:txBody>
      </p:sp>
      <p:sp>
        <p:nvSpPr>
          <p:cNvPr id="33"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fr-FR" sz="3200" b="0" strike="noStrike" spc="-1">
              <a:latin typeface="Arial"/>
            </a:endParaRPr>
          </a:p>
        </p:txBody>
      </p:sp>
      <p:sp>
        <p:nvSpPr>
          <p:cNvPr id="34"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fr-FR" sz="3200" b="0" strike="noStrike" spc="-1">
              <a:latin typeface="Arial"/>
            </a:endParaRPr>
          </a:p>
        </p:txBody>
      </p:sp>
      <p:sp>
        <p:nvSpPr>
          <p:cNvPr id="35"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fr-FR" sz="3200" b="0" strike="noStrike" spc="-1">
              <a:latin typeface="Arial"/>
            </a:endParaRPr>
          </a:p>
        </p:txBody>
      </p:sp>
      <p:sp>
        <p:nvSpPr>
          <p:cNvPr id="36"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fr-FR" sz="3200" b="0" strike="noStrike" spc="-1">
              <a:latin typeface="Arial"/>
            </a:endParaRPr>
          </a:p>
        </p:txBody>
      </p:sp>
      <p:sp>
        <p:nvSpPr>
          <p:cNvPr id="37"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41"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43"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45"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fr-FR" sz="3200" b="0" strike="noStrike" spc="-1">
              <a:latin typeface="Arial"/>
            </a:endParaRPr>
          </a:p>
        </p:txBody>
      </p:sp>
      <p:sp>
        <p:nvSpPr>
          <p:cNvPr id="46"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5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51"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fr-FR" sz="3200" b="0" strike="noStrike" spc="-1">
              <a:latin typeface="Arial"/>
            </a:endParaRPr>
          </a:p>
        </p:txBody>
      </p:sp>
      <p:sp>
        <p:nvSpPr>
          <p:cNvPr id="52"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3"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54"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fr-FR" sz="3200" b="0" strike="noStrike" spc="-1">
              <a:latin typeface="Arial"/>
            </a:endParaRPr>
          </a:p>
        </p:txBody>
      </p:sp>
      <p:sp>
        <p:nvSpPr>
          <p:cNvPr id="55"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56"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5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5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60"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62"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fr-FR" sz="3200" b="0" strike="noStrike" spc="-1">
              <a:latin typeface="Arial"/>
            </a:endParaRPr>
          </a:p>
        </p:txBody>
      </p:sp>
      <p:sp>
        <p:nvSpPr>
          <p:cNvPr id="63"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6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66"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67"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fr-FR" sz="3200" b="0" strike="noStrike" spc="-1">
              <a:latin typeface="Arial"/>
            </a:endParaRPr>
          </a:p>
        </p:txBody>
      </p:sp>
      <p:sp>
        <p:nvSpPr>
          <p:cNvPr id="68"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70"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fr-FR" sz="3200" b="0" strike="noStrike" spc="-1">
              <a:latin typeface="Arial"/>
            </a:endParaRPr>
          </a:p>
        </p:txBody>
      </p:sp>
      <p:sp>
        <p:nvSpPr>
          <p:cNvPr id="71"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fr-FR" sz="3200" b="0" strike="noStrike" spc="-1">
              <a:latin typeface="Arial"/>
            </a:endParaRPr>
          </a:p>
        </p:txBody>
      </p:sp>
      <p:sp>
        <p:nvSpPr>
          <p:cNvPr id="72"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fr-FR" sz="3200" b="0" strike="noStrike" spc="-1">
              <a:latin typeface="Arial"/>
            </a:endParaRPr>
          </a:p>
        </p:txBody>
      </p:sp>
      <p:sp>
        <p:nvSpPr>
          <p:cNvPr id="73"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fr-FR" sz="3200" b="0" strike="noStrike" spc="-1">
              <a:latin typeface="Arial"/>
            </a:endParaRPr>
          </a:p>
        </p:txBody>
      </p:sp>
      <p:sp>
        <p:nvSpPr>
          <p:cNvPr id="74"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fr-FR" sz="3200" b="0" strike="noStrike" spc="-1">
              <a:latin typeface="Arial"/>
            </a:endParaRPr>
          </a:p>
        </p:txBody>
      </p:sp>
      <p:sp>
        <p:nvSpPr>
          <p:cNvPr id="75"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5"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7"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fr-FR" sz="3200" b="0" strike="noStrike" spc="-1">
              <a:latin typeface="Arial"/>
            </a:endParaRPr>
          </a:p>
        </p:txBody>
      </p:sp>
      <p:sp>
        <p:nvSpPr>
          <p:cNvPr id="8"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1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13"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fr-FR" sz="3200" b="0" strike="noStrike" spc="-1">
              <a:latin typeface="Arial"/>
            </a:endParaRPr>
          </a:p>
        </p:txBody>
      </p:sp>
      <p:sp>
        <p:nvSpPr>
          <p:cNvPr id="14"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16"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fr-FR" sz="3200" b="0" strike="noStrike" spc="-1">
              <a:latin typeface="Arial"/>
            </a:endParaRPr>
          </a:p>
        </p:txBody>
      </p:sp>
      <p:sp>
        <p:nvSpPr>
          <p:cNvPr id="17"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18"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fr-FR" sz="4400" b="0" strike="noStrike" spc="-1">
              <a:latin typeface="Arial"/>
            </a:endParaRPr>
          </a:p>
        </p:txBody>
      </p:sp>
      <p:sp>
        <p:nvSpPr>
          <p:cNvPr id="2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3200" b="0" strike="noStrike" spc="-1">
              <a:latin typeface="Arial"/>
            </a:endParaRPr>
          </a:p>
        </p:txBody>
      </p:sp>
      <p:sp>
        <p:nvSpPr>
          <p:cNvPr id="2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3200" b="0" strike="noStrike" spc="-1">
              <a:latin typeface="Arial"/>
            </a:endParaRPr>
          </a:p>
        </p:txBody>
      </p:sp>
      <p:sp>
        <p:nvSpPr>
          <p:cNvPr id="22"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838080" y="365040"/>
            <a:ext cx="10514880" cy="1324800"/>
          </a:xfrm>
          <a:prstGeom prst="rect">
            <a:avLst/>
          </a:prstGeom>
        </p:spPr>
        <p:txBody>
          <a:bodyPr lIns="0" tIns="0" rIns="0" bIns="0" anchor="ctr">
            <a:noAutofit/>
          </a:bodyPr>
          <a:lstStyle/>
          <a:p>
            <a:r>
              <a:rPr lang="fr-FR" sz="1800" b="0" strike="noStrike" spc="-1">
                <a:latin typeface="Arial"/>
              </a:rPr>
              <a:t>Cliquez pour éditer le format du texte-titre</a:t>
            </a:r>
          </a:p>
        </p:txBody>
      </p:sp>
      <p:sp>
        <p:nvSpPr>
          <p:cNvPr id="3"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32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fr-FR" sz="4400" b="0" strike="noStrike" spc="-1">
                <a:latin typeface="Arial"/>
              </a:rPr>
              <a:t>Cliquez pour éditer le format du texte-titre</a:t>
            </a:r>
          </a:p>
        </p:txBody>
      </p:sp>
      <p:sp>
        <p:nvSpPr>
          <p:cNvPr id="39"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32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 name="CustomShape 1"/>
          <p:cNvSpPr/>
          <p:nvPr/>
        </p:nvSpPr>
        <p:spPr>
          <a:xfrm>
            <a:off x="-329760" y="1290960"/>
            <a:ext cx="9702000" cy="5572800"/>
          </a:xfrm>
          <a:custGeom>
            <a:avLst/>
            <a:gdLst/>
            <a:ahLst/>
            <a:cxnLst/>
            <a:rect l="l" t="t"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360">
            <a:solidFill>
              <a:schemeClr val="tx1">
                <a:alpha val="20000"/>
              </a:schemeClr>
            </a:solidFill>
            <a:miter/>
          </a:ln>
        </p:spPr>
        <p:style>
          <a:lnRef idx="0">
            <a:scrgbClr r="0" g="0" b="0"/>
          </a:lnRef>
          <a:fillRef idx="0">
            <a:scrgbClr r="0" g="0" b="0"/>
          </a:fillRef>
          <a:effectRef idx="0">
            <a:scrgbClr r="0" g="0" b="0"/>
          </a:effectRef>
          <a:fontRef idx="minor"/>
        </p:style>
        <p:txBody>
          <a:bodyPr/>
          <a:lstStyle/>
          <a:p>
            <a:endParaRPr lang="fr-FR"/>
          </a:p>
        </p:txBody>
      </p:sp>
      <p:sp>
        <p:nvSpPr>
          <p:cNvPr id="77" name="CustomShape 2"/>
          <p:cNvSpPr/>
          <p:nvPr/>
        </p:nvSpPr>
        <p:spPr>
          <a:xfrm>
            <a:off x="670320" y="2010600"/>
            <a:ext cx="7373160" cy="4848120"/>
          </a:xfrm>
          <a:custGeom>
            <a:avLst/>
            <a:gdLst/>
            <a:ahLst/>
            <a:cxnLst/>
            <a:rect l="l" t="t"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360">
            <a:solidFill>
              <a:schemeClr val="tx1">
                <a:alpha val="20000"/>
              </a:schemeClr>
            </a:solidFill>
            <a:miter/>
          </a:ln>
        </p:spPr>
        <p:style>
          <a:lnRef idx="0">
            <a:scrgbClr r="0" g="0" b="0"/>
          </a:lnRef>
          <a:fillRef idx="0">
            <a:scrgbClr r="0" g="0" b="0"/>
          </a:fillRef>
          <a:effectRef idx="0">
            <a:scrgbClr r="0" g="0" b="0"/>
          </a:effectRef>
          <a:fontRef idx="minor"/>
        </p:style>
        <p:txBody>
          <a:bodyPr/>
          <a:lstStyle/>
          <a:p>
            <a:endParaRPr lang="fr-FR"/>
          </a:p>
        </p:txBody>
      </p:sp>
      <p:sp>
        <p:nvSpPr>
          <p:cNvPr id="78" name="CustomShape 3"/>
          <p:cNvSpPr/>
          <p:nvPr/>
        </p:nvSpPr>
        <p:spPr>
          <a:xfrm>
            <a:off x="251280" y="1780920"/>
            <a:ext cx="8035200" cy="5082840"/>
          </a:xfrm>
          <a:custGeom>
            <a:avLst/>
            <a:gdLst/>
            <a:ahLst/>
            <a:cxnLst/>
            <a:rect l="l" t="t"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360">
            <a:solidFill>
              <a:schemeClr val="tx1">
                <a:alpha val="20000"/>
              </a:schemeClr>
            </a:solidFill>
            <a:prstDash val="dash"/>
            <a:miter/>
          </a:ln>
        </p:spPr>
        <p:style>
          <a:lnRef idx="0">
            <a:scrgbClr r="0" g="0" b="0"/>
          </a:lnRef>
          <a:fillRef idx="0">
            <a:scrgbClr r="0" g="0" b="0"/>
          </a:fillRef>
          <a:effectRef idx="0">
            <a:scrgbClr r="0" g="0" b="0"/>
          </a:effectRef>
          <a:fontRef idx="minor"/>
        </p:style>
        <p:txBody>
          <a:bodyPr/>
          <a:lstStyle/>
          <a:p>
            <a:endParaRPr lang="fr-FR"/>
          </a:p>
        </p:txBody>
      </p:sp>
      <p:sp>
        <p:nvSpPr>
          <p:cNvPr id="79" name="CustomShape 4"/>
          <p:cNvSpPr/>
          <p:nvPr/>
        </p:nvSpPr>
        <p:spPr>
          <a:xfrm>
            <a:off x="-1080" y="542520"/>
            <a:ext cx="10333800" cy="6321240"/>
          </a:xfrm>
          <a:custGeom>
            <a:avLst/>
            <a:gdLst/>
            <a:ahLst/>
            <a:cxnLst/>
            <a:rect l="l" t="t"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360">
            <a:solidFill>
              <a:schemeClr val="tx1">
                <a:alpha val="20000"/>
              </a:schemeClr>
            </a:solidFill>
            <a:miter/>
          </a:ln>
        </p:spPr>
        <p:style>
          <a:lnRef idx="0">
            <a:scrgbClr r="0" g="0" b="0"/>
          </a:lnRef>
          <a:fillRef idx="0">
            <a:scrgbClr r="0" g="0" b="0"/>
          </a:fillRef>
          <a:effectRef idx="0">
            <a:scrgbClr r="0" g="0" b="0"/>
          </a:effectRef>
          <a:fontRef idx="minor"/>
        </p:style>
        <p:txBody>
          <a:bodyPr/>
          <a:lstStyle/>
          <a:p>
            <a:endParaRPr lang="fr-FR"/>
          </a:p>
        </p:txBody>
      </p:sp>
      <p:sp>
        <p:nvSpPr>
          <p:cNvPr id="80" name="CustomShape 5"/>
          <p:cNvSpPr/>
          <p:nvPr/>
        </p:nvSpPr>
        <p:spPr>
          <a:xfrm>
            <a:off x="3600" y="6178680"/>
            <a:ext cx="504000" cy="680760"/>
          </a:xfrm>
          <a:custGeom>
            <a:avLst/>
            <a:gdLst/>
            <a:ahLst/>
            <a:cxnLst/>
            <a:rect l="l" t="t" r="r" b="b"/>
            <a:pathLst>
              <a:path w="106" h="143">
                <a:moveTo>
                  <a:pt x="0" y="0"/>
                </a:moveTo>
                <a:cubicBezTo>
                  <a:pt x="35" y="54"/>
                  <a:pt x="70" y="101"/>
                  <a:pt x="106" y="143"/>
                </a:cubicBezTo>
              </a:path>
            </a:pathLst>
          </a:custGeom>
          <a:noFill/>
          <a:ln w="4680">
            <a:solidFill>
              <a:schemeClr val="tx1">
                <a:alpha val="20000"/>
              </a:schemeClr>
            </a:solidFill>
            <a:miter/>
          </a:ln>
        </p:spPr>
        <p:style>
          <a:lnRef idx="0">
            <a:scrgbClr r="0" g="0" b="0"/>
          </a:lnRef>
          <a:fillRef idx="0">
            <a:scrgbClr r="0" g="0" b="0"/>
          </a:fillRef>
          <a:effectRef idx="0">
            <a:scrgbClr r="0" g="0" b="0"/>
          </a:effectRef>
          <a:fontRef idx="minor"/>
        </p:style>
        <p:txBody>
          <a:bodyPr/>
          <a:lstStyle/>
          <a:p>
            <a:endParaRPr lang="fr-FR"/>
          </a:p>
        </p:txBody>
      </p:sp>
      <p:sp>
        <p:nvSpPr>
          <p:cNvPr id="81" name="CustomShape 6"/>
          <p:cNvSpPr/>
          <p:nvPr/>
        </p:nvSpPr>
        <p:spPr>
          <a:xfrm>
            <a:off x="-1080" y="-59400"/>
            <a:ext cx="11091240" cy="6923160"/>
          </a:xfrm>
          <a:custGeom>
            <a:avLst/>
            <a:gdLst/>
            <a:ahLst/>
            <a:cxnLst/>
            <a:rect l="l" t="t"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360">
            <a:solidFill>
              <a:schemeClr val="tx1">
                <a:alpha val="20000"/>
              </a:schemeClr>
            </a:solidFill>
            <a:miter/>
          </a:ln>
        </p:spPr>
        <p:style>
          <a:lnRef idx="0">
            <a:scrgbClr r="0" g="0" b="0"/>
          </a:lnRef>
          <a:fillRef idx="0">
            <a:scrgbClr r="0" g="0" b="0"/>
          </a:fillRef>
          <a:effectRef idx="0">
            <a:scrgbClr r="0" g="0" b="0"/>
          </a:effectRef>
          <a:fontRef idx="minor"/>
        </p:style>
        <p:txBody>
          <a:bodyPr/>
          <a:lstStyle/>
          <a:p>
            <a:endParaRPr lang="fr-FR"/>
          </a:p>
        </p:txBody>
      </p:sp>
      <p:sp>
        <p:nvSpPr>
          <p:cNvPr id="82" name="CustomShape 7"/>
          <p:cNvSpPr/>
          <p:nvPr/>
        </p:nvSpPr>
        <p:spPr>
          <a:xfrm>
            <a:off x="-1080" y="-1800"/>
            <a:ext cx="1056600" cy="613800"/>
          </a:xfrm>
          <a:custGeom>
            <a:avLst/>
            <a:gdLst/>
            <a:ahLst/>
            <a:cxnLst/>
            <a:rect l="l" t="t" r="r" b="b"/>
            <a:pathLst>
              <a:path w="222" h="129">
                <a:moveTo>
                  <a:pt x="222" y="0"/>
                </a:moveTo>
                <a:cubicBezTo>
                  <a:pt x="152" y="35"/>
                  <a:pt x="76" y="78"/>
                  <a:pt x="0" y="129"/>
                </a:cubicBezTo>
              </a:path>
            </a:pathLst>
          </a:custGeom>
          <a:noFill/>
          <a:ln w="9360">
            <a:solidFill>
              <a:schemeClr val="tx1">
                <a:alpha val="20000"/>
              </a:schemeClr>
            </a:solidFill>
            <a:miter/>
          </a:ln>
        </p:spPr>
        <p:style>
          <a:lnRef idx="0">
            <a:scrgbClr r="0" g="0" b="0"/>
          </a:lnRef>
          <a:fillRef idx="0">
            <a:scrgbClr r="0" g="0" b="0"/>
          </a:fillRef>
          <a:effectRef idx="0">
            <a:scrgbClr r="0" g="0" b="0"/>
          </a:effectRef>
          <a:fontRef idx="minor"/>
        </p:style>
        <p:txBody>
          <a:bodyPr/>
          <a:lstStyle/>
          <a:p>
            <a:endParaRPr lang="fr-FR"/>
          </a:p>
        </p:txBody>
      </p:sp>
      <p:sp>
        <p:nvSpPr>
          <p:cNvPr id="83" name="CustomShape 8"/>
          <p:cNvSpPr/>
          <p:nvPr/>
        </p:nvSpPr>
        <p:spPr>
          <a:xfrm>
            <a:off x="3600" y="-6840"/>
            <a:ext cx="594720" cy="352080"/>
          </a:xfrm>
          <a:custGeom>
            <a:avLst/>
            <a:gdLst/>
            <a:ahLst/>
            <a:cxnLst/>
            <a:rect l="l" t="t" r="r" b="b"/>
            <a:pathLst>
              <a:path w="125" h="74">
                <a:moveTo>
                  <a:pt x="125" y="0"/>
                </a:moveTo>
                <a:cubicBezTo>
                  <a:pt x="85" y="22"/>
                  <a:pt x="43" y="47"/>
                  <a:pt x="0" y="74"/>
                </a:cubicBezTo>
              </a:path>
            </a:pathLst>
          </a:custGeom>
          <a:noFill/>
          <a:ln w="9360">
            <a:solidFill>
              <a:schemeClr val="tx1">
                <a:alpha val="20000"/>
              </a:schemeClr>
            </a:solidFill>
            <a:prstDash val="dash"/>
            <a:miter/>
          </a:ln>
        </p:spPr>
        <p:style>
          <a:lnRef idx="0">
            <a:scrgbClr r="0" g="0" b="0"/>
          </a:lnRef>
          <a:fillRef idx="0">
            <a:scrgbClr r="0" g="0" b="0"/>
          </a:fillRef>
          <a:effectRef idx="0">
            <a:scrgbClr r="0" g="0" b="0"/>
          </a:effectRef>
          <a:fontRef idx="minor"/>
        </p:style>
        <p:txBody>
          <a:bodyPr/>
          <a:lstStyle/>
          <a:p>
            <a:endParaRPr lang="fr-FR"/>
          </a:p>
        </p:txBody>
      </p:sp>
      <p:sp>
        <p:nvSpPr>
          <p:cNvPr id="84" name="CustomShape 9"/>
          <p:cNvSpPr/>
          <p:nvPr/>
        </p:nvSpPr>
        <p:spPr>
          <a:xfrm>
            <a:off x="-1080" y="-1800"/>
            <a:ext cx="356400" cy="213120"/>
          </a:xfrm>
          <a:custGeom>
            <a:avLst/>
            <a:gdLst/>
            <a:ahLst/>
            <a:cxnLst/>
            <a:rect l="l" t="t" r="r" b="b"/>
            <a:pathLst>
              <a:path w="75" h="45">
                <a:moveTo>
                  <a:pt x="75" y="0"/>
                </a:moveTo>
                <a:cubicBezTo>
                  <a:pt x="50" y="14"/>
                  <a:pt x="25" y="29"/>
                  <a:pt x="0" y="45"/>
                </a:cubicBezTo>
              </a:path>
            </a:pathLst>
          </a:custGeom>
          <a:noFill/>
          <a:ln w="12600">
            <a:solidFill>
              <a:schemeClr val="tx1">
                <a:alpha val="20000"/>
              </a:schemeClr>
            </a:solidFill>
            <a:prstDash val="dashDot"/>
            <a:miter/>
          </a:ln>
        </p:spPr>
        <p:style>
          <a:lnRef idx="0">
            <a:scrgbClr r="0" g="0" b="0"/>
          </a:lnRef>
          <a:fillRef idx="0">
            <a:scrgbClr r="0" g="0" b="0"/>
          </a:fillRef>
          <a:effectRef idx="0">
            <a:scrgbClr r="0" g="0" b="0"/>
          </a:effectRef>
          <a:fontRef idx="minor"/>
        </p:style>
        <p:txBody>
          <a:bodyPr/>
          <a:lstStyle/>
          <a:p>
            <a:endParaRPr lang="fr-FR"/>
          </a:p>
        </p:txBody>
      </p:sp>
      <p:sp>
        <p:nvSpPr>
          <p:cNvPr id="85" name="CustomShape 10"/>
          <p:cNvSpPr/>
          <p:nvPr/>
        </p:nvSpPr>
        <p:spPr>
          <a:xfrm>
            <a:off x="5426640" y="-1800"/>
            <a:ext cx="5787360" cy="6846480"/>
          </a:xfrm>
          <a:custGeom>
            <a:avLst/>
            <a:gdLst/>
            <a:ahLst/>
            <a:cxnLst/>
            <a:rect l="l" t="t" r="r" b="b"/>
            <a:pathLst>
              <a:path w="1216" h="1436">
                <a:moveTo>
                  <a:pt x="1094" y="1436"/>
                </a:moveTo>
                <a:cubicBezTo>
                  <a:pt x="1216" y="1114"/>
                  <a:pt x="904" y="770"/>
                  <a:pt x="709" y="551"/>
                </a:cubicBezTo>
                <a:cubicBezTo>
                  <a:pt x="509" y="327"/>
                  <a:pt x="274" y="127"/>
                  <a:pt x="0" y="0"/>
                </a:cubicBezTo>
              </a:path>
            </a:pathLst>
          </a:custGeom>
          <a:noFill/>
          <a:ln w="9360">
            <a:solidFill>
              <a:schemeClr val="tx1">
                <a:alpha val="20000"/>
              </a:schemeClr>
            </a:solidFill>
            <a:miter/>
          </a:ln>
        </p:spPr>
        <p:style>
          <a:lnRef idx="0">
            <a:scrgbClr r="0" g="0" b="0"/>
          </a:lnRef>
          <a:fillRef idx="0">
            <a:scrgbClr r="0" g="0" b="0"/>
          </a:fillRef>
          <a:effectRef idx="0">
            <a:scrgbClr r="0" g="0" b="0"/>
          </a:effectRef>
          <a:fontRef idx="minor"/>
        </p:style>
        <p:txBody>
          <a:bodyPr/>
          <a:lstStyle/>
          <a:p>
            <a:endParaRPr lang="fr-FR"/>
          </a:p>
        </p:txBody>
      </p:sp>
      <p:sp>
        <p:nvSpPr>
          <p:cNvPr id="86" name="CustomShape 11"/>
          <p:cNvSpPr/>
          <p:nvPr/>
        </p:nvSpPr>
        <p:spPr>
          <a:xfrm>
            <a:off x="9235080" y="2880"/>
            <a:ext cx="2950560" cy="2554560"/>
          </a:xfrm>
          <a:custGeom>
            <a:avLst/>
            <a:gdLst/>
            <a:ahLst/>
            <a:cxnLst/>
            <a:rect l="l" t="t" r="r" b="b"/>
            <a:pathLst>
              <a:path w="620" h="536">
                <a:moveTo>
                  <a:pt x="620" y="536"/>
                </a:moveTo>
                <a:cubicBezTo>
                  <a:pt x="404" y="314"/>
                  <a:pt x="196" y="138"/>
                  <a:pt x="0" y="0"/>
                </a:cubicBezTo>
              </a:path>
            </a:pathLst>
          </a:custGeom>
          <a:noFill/>
          <a:ln w="9360">
            <a:solidFill>
              <a:schemeClr val="tx1">
                <a:alpha val="20000"/>
              </a:schemeClr>
            </a:solidFill>
            <a:miter/>
          </a:ln>
        </p:spPr>
        <p:style>
          <a:lnRef idx="0">
            <a:scrgbClr r="0" g="0" b="0"/>
          </a:lnRef>
          <a:fillRef idx="0">
            <a:scrgbClr r="0" g="0" b="0"/>
          </a:fillRef>
          <a:effectRef idx="0">
            <a:scrgbClr r="0" g="0" b="0"/>
          </a:effectRef>
          <a:fontRef idx="minor"/>
        </p:style>
        <p:txBody>
          <a:bodyPr/>
          <a:lstStyle/>
          <a:p>
            <a:endParaRPr lang="fr-FR"/>
          </a:p>
        </p:txBody>
      </p:sp>
      <p:sp>
        <p:nvSpPr>
          <p:cNvPr id="87" name="CustomShape 12"/>
          <p:cNvSpPr/>
          <p:nvPr/>
        </p:nvSpPr>
        <p:spPr>
          <a:xfrm>
            <a:off x="8842320" y="1481400"/>
            <a:ext cx="2925360" cy="2468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a:bodyPr>
          <a:lstStyle/>
          <a:p>
            <a:pPr>
              <a:lnSpc>
                <a:spcPct val="90000"/>
              </a:lnSpc>
            </a:pPr>
            <a:r>
              <a:rPr lang="de-DE" sz="4000" b="0" strike="noStrike" spc="-1">
                <a:solidFill>
                  <a:srgbClr val="000000"/>
                </a:solidFill>
                <a:latin typeface="Calibri Light"/>
              </a:rPr>
              <a:t>ACTIVITES PHYSIQUES A BERTHELOT</a:t>
            </a:r>
            <a:endParaRPr lang="fr-FR" sz="4000" b="0" strike="noStrike" spc="-1">
              <a:latin typeface="Arial"/>
            </a:endParaRPr>
          </a:p>
        </p:txBody>
      </p:sp>
      <p:sp>
        <p:nvSpPr>
          <p:cNvPr id="88" name="CustomShape 13"/>
          <p:cNvSpPr/>
          <p:nvPr/>
        </p:nvSpPr>
        <p:spPr>
          <a:xfrm>
            <a:off x="8842320" y="4078080"/>
            <a:ext cx="2925360" cy="1306800"/>
          </a:xfrm>
          <a:prstGeom prst="rect">
            <a:avLst/>
          </a:prstGeom>
          <a:noFill/>
          <a:ln>
            <a:noFill/>
          </a:ln>
        </p:spPr>
        <p:style>
          <a:lnRef idx="0">
            <a:scrgbClr r="0" g="0" b="0"/>
          </a:lnRef>
          <a:fillRef idx="0">
            <a:scrgbClr r="0" g="0" b="0"/>
          </a:fillRef>
          <a:effectRef idx="0">
            <a:scrgbClr r="0" g="0" b="0"/>
          </a:effectRef>
          <a:fontRef idx="minor"/>
        </p:style>
        <p:txBody>
          <a:bodyPr/>
          <a:lstStyle/>
          <a:p>
            <a:endParaRPr lang="fr-FR"/>
          </a:p>
        </p:txBody>
      </p:sp>
      <p:sp>
        <p:nvSpPr>
          <p:cNvPr id="89" name="CustomShape 14"/>
          <p:cNvSpPr/>
          <p:nvPr/>
        </p:nvSpPr>
        <p:spPr>
          <a:xfrm>
            <a:off x="10020960" y="-1800"/>
            <a:ext cx="2164680" cy="1357560"/>
          </a:xfrm>
          <a:custGeom>
            <a:avLst/>
            <a:gdLst/>
            <a:ahLst/>
            <a:cxnLst/>
            <a:rect l="l" t="t" r="r" b="b"/>
            <a:pathLst>
              <a:path w="455" h="285">
                <a:moveTo>
                  <a:pt x="0" y="0"/>
                </a:moveTo>
                <a:cubicBezTo>
                  <a:pt x="153" y="85"/>
                  <a:pt x="308" y="180"/>
                  <a:pt x="455" y="285"/>
                </a:cubicBezTo>
              </a:path>
            </a:pathLst>
          </a:custGeom>
          <a:noFill/>
          <a:ln w="9360">
            <a:solidFill>
              <a:schemeClr val="tx1">
                <a:alpha val="20000"/>
              </a:schemeClr>
            </a:solidFill>
            <a:prstDash val="dash"/>
            <a:miter/>
          </a:ln>
        </p:spPr>
        <p:style>
          <a:lnRef idx="0">
            <a:scrgbClr r="0" g="0" b="0"/>
          </a:lnRef>
          <a:fillRef idx="0">
            <a:scrgbClr r="0" g="0" b="0"/>
          </a:fillRef>
          <a:effectRef idx="0">
            <a:scrgbClr r="0" g="0" b="0"/>
          </a:effectRef>
          <a:fontRef idx="minor"/>
        </p:style>
        <p:txBody>
          <a:bodyPr/>
          <a:lstStyle/>
          <a:p>
            <a:endParaRPr lang="fr-FR"/>
          </a:p>
        </p:txBody>
      </p:sp>
      <p:sp>
        <p:nvSpPr>
          <p:cNvPr id="90" name="CustomShape 15"/>
          <p:cNvSpPr/>
          <p:nvPr/>
        </p:nvSpPr>
        <p:spPr>
          <a:xfrm>
            <a:off x="11290680" y="-1800"/>
            <a:ext cx="894600" cy="533880"/>
          </a:xfrm>
          <a:custGeom>
            <a:avLst/>
            <a:gdLst/>
            <a:ahLst/>
            <a:cxnLst/>
            <a:rect l="l" t="t" r="r" b="b"/>
            <a:pathLst>
              <a:path w="188" h="112">
                <a:moveTo>
                  <a:pt x="0" y="0"/>
                </a:moveTo>
                <a:cubicBezTo>
                  <a:pt x="63" y="36"/>
                  <a:pt x="126" y="73"/>
                  <a:pt x="188" y="112"/>
                </a:cubicBezTo>
              </a:path>
            </a:pathLst>
          </a:custGeom>
          <a:noFill/>
          <a:ln w="9360">
            <a:solidFill>
              <a:schemeClr val="tx1">
                <a:alpha val="20000"/>
              </a:schemeClr>
            </a:solidFill>
            <a:miter/>
          </a:ln>
        </p:spPr>
        <p:style>
          <a:lnRef idx="0">
            <a:scrgbClr r="0" g="0" b="0"/>
          </a:lnRef>
          <a:fillRef idx="0">
            <a:scrgbClr r="0" g="0" b="0"/>
          </a:fillRef>
          <a:effectRef idx="0">
            <a:scrgbClr r="0" g="0" b="0"/>
          </a:effectRef>
          <a:fontRef idx="minor"/>
        </p:style>
        <p:txBody>
          <a:bodyPr/>
          <a:lstStyle/>
          <a:p>
            <a:endParaRPr lang="fr-FR"/>
          </a:p>
        </p:txBody>
      </p:sp>
      <p:sp>
        <p:nvSpPr>
          <p:cNvPr id="91" name="CustomShape 16"/>
          <p:cNvSpPr/>
          <p:nvPr/>
        </p:nvSpPr>
        <p:spPr>
          <a:xfrm rot="20931600">
            <a:off x="752040" y="2217960"/>
            <a:ext cx="4417920" cy="4258800"/>
          </a:xfrm>
          <a:custGeom>
            <a:avLst/>
            <a:gdLst/>
            <a:ahLst/>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pic>
        <p:nvPicPr>
          <p:cNvPr id="92" name="Image 4" descr="Une image contenant graphiques vectoriels&#10;&#10;Description générée automatiquement"/>
          <p:cNvPicPr/>
          <p:nvPr/>
        </p:nvPicPr>
        <p:blipFill>
          <a:blip r:embed="rId2"/>
          <a:srcRect l="13917" r="13088"/>
          <a:stretch/>
        </p:blipFill>
        <p:spPr>
          <a:xfrm>
            <a:off x="921960" y="465120"/>
            <a:ext cx="7761240" cy="5342400"/>
          </a:xfrm>
          <a:prstGeom prst="rect">
            <a:avLst/>
          </a:prstGeom>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 name="CustomShape 1"/>
          <p:cNvSpPr/>
          <p:nvPr/>
        </p:nvSpPr>
        <p:spPr>
          <a:xfrm>
            <a:off x="466200" y="448200"/>
            <a:ext cx="3413520" cy="380052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94" name="CustomShape 2"/>
          <p:cNvSpPr/>
          <p:nvPr/>
        </p:nvSpPr>
        <p:spPr>
          <a:xfrm>
            <a:off x="777240" y="731520"/>
            <a:ext cx="2844360" cy="3236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nSpc>
                <a:spcPct val="90000"/>
              </a:lnSpc>
            </a:pPr>
            <a:r>
              <a:rPr lang="fr-FR" sz="3200" b="1" strike="noStrike" spc="-1">
                <a:solidFill>
                  <a:srgbClr val="FFFFFF"/>
                </a:solidFill>
                <a:latin typeface="Arial"/>
              </a:rPr>
              <a:t>EDUCATION PHYSIQUE ET SPORTIVE (EPS)</a:t>
            </a:r>
            <a:br/>
            <a:r>
              <a:rPr lang="fr-FR" sz="2400" b="0" strike="noStrike" spc="-1">
                <a:solidFill>
                  <a:srgbClr val="FFFFFF"/>
                </a:solidFill>
                <a:latin typeface="Arial"/>
              </a:rPr>
              <a:t>un projet: réussite bienveillance vivre ensemble</a:t>
            </a:r>
            <a:endParaRPr lang="fr-FR" sz="2400" b="0" strike="noStrike" spc="-1">
              <a:latin typeface="Arial"/>
            </a:endParaRPr>
          </a:p>
        </p:txBody>
      </p:sp>
      <p:sp>
        <p:nvSpPr>
          <p:cNvPr id="95" name="CustomShape 3"/>
          <p:cNvSpPr/>
          <p:nvPr/>
        </p:nvSpPr>
        <p:spPr>
          <a:xfrm>
            <a:off x="466200" y="4419360"/>
            <a:ext cx="3413520" cy="1979280"/>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96" name="CustomShape 4"/>
          <p:cNvSpPr/>
          <p:nvPr/>
        </p:nvSpPr>
        <p:spPr>
          <a:xfrm>
            <a:off x="4044600" y="448200"/>
            <a:ext cx="7687800" cy="5951880"/>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97" name="CustomShape 5"/>
          <p:cNvSpPr/>
          <p:nvPr/>
        </p:nvSpPr>
        <p:spPr>
          <a:xfrm>
            <a:off x="4379760" y="686880"/>
            <a:ext cx="7036920" cy="5474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nSpc>
                <a:spcPct val="90000"/>
              </a:lnSpc>
              <a:spcAft>
                <a:spcPts val="601"/>
              </a:spcAft>
              <a:tabLst>
                <a:tab pos="0" algn="l"/>
              </a:tabLst>
            </a:pPr>
            <a:r>
              <a:rPr lang="en-US" sz="1800" b="0" strike="noStrike" spc="-1">
                <a:solidFill>
                  <a:srgbClr val="000000"/>
                </a:solidFill>
                <a:latin typeface="Calibri"/>
                <a:ea typeface="Calibri"/>
              </a:rPr>
              <a:t>                       </a:t>
            </a:r>
            <a:r>
              <a:rPr lang="en-US" sz="1800" b="1" strike="noStrike" spc="-1">
                <a:solidFill>
                  <a:srgbClr val="000000"/>
                </a:solidFill>
                <a:latin typeface="Arial Black"/>
                <a:ea typeface="Calibri"/>
              </a:rPr>
              <a:t> </a:t>
            </a:r>
            <a:endParaRPr lang="fr-FR" sz="1800" b="0" strike="noStrike" spc="-1">
              <a:latin typeface="Arial"/>
            </a:endParaRPr>
          </a:p>
          <a:p>
            <a:pPr>
              <a:lnSpc>
                <a:spcPct val="90000"/>
              </a:lnSpc>
              <a:spcAft>
                <a:spcPts val="601"/>
              </a:spcAft>
              <a:tabLst>
                <a:tab pos="0" algn="l"/>
              </a:tabLst>
            </a:pPr>
            <a:r>
              <a:rPr lang="en-US" sz="1800" b="1" strike="noStrike" spc="-1">
                <a:solidFill>
                  <a:srgbClr val="000000"/>
                </a:solidFill>
                <a:latin typeface="Arial"/>
                <a:ea typeface="Calibri"/>
              </a:rPr>
              <a:t>Au lycée, dans la continuité du collège, l'éducation physique doit permettre à chaque élève:</a:t>
            </a:r>
            <a:endParaRPr lang="fr-FR" sz="1800" b="0" strike="noStrike" spc="-1">
              <a:latin typeface="Arial"/>
            </a:endParaRPr>
          </a:p>
          <a:p>
            <a:pPr marL="228600" indent="-227880">
              <a:lnSpc>
                <a:spcPct val="90000"/>
              </a:lnSpc>
              <a:spcAft>
                <a:spcPts val="601"/>
              </a:spcAft>
              <a:buClr>
                <a:srgbClr val="000000"/>
              </a:buClr>
              <a:buFont typeface="Arial,Sans-Serif"/>
              <a:buChar char="•"/>
              <a:tabLst>
                <a:tab pos="0" algn="l"/>
              </a:tabLst>
            </a:pPr>
            <a:r>
              <a:rPr lang="en-US" sz="1800" b="0" strike="noStrike" spc="-1">
                <a:solidFill>
                  <a:srgbClr val="000000"/>
                </a:solidFill>
                <a:latin typeface="Calibri"/>
                <a:ea typeface="Calibri"/>
              </a:rPr>
              <a:t>de développer sa motricité</a:t>
            </a:r>
            <a:endParaRPr lang="fr-FR" sz="1800" b="0" strike="noStrike" spc="-1">
              <a:latin typeface="Arial"/>
            </a:endParaRPr>
          </a:p>
          <a:p>
            <a:pPr marL="228600" indent="-227880">
              <a:lnSpc>
                <a:spcPct val="90000"/>
              </a:lnSpc>
              <a:spcAft>
                <a:spcPts val="601"/>
              </a:spcAft>
              <a:buClr>
                <a:srgbClr val="000000"/>
              </a:buClr>
              <a:buFont typeface="Arial,Sans-Serif"/>
              <a:buChar char="•"/>
              <a:tabLst>
                <a:tab pos="0" algn="l"/>
              </a:tabLst>
            </a:pPr>
            <a:r>
              <a:rPr lang="en-US" sz="1800" b="0" strike="noStrike" spc="-1">
                <a:solidFill>
                  <a:srgbClr val="000000"/>
                </a:solidFill>
                <a:latin typeface="Calibri"/>
                <a:ea typeface="Calibri"/>
              </a:rPr>
              <a:t>de savoir se préparer et s'entraîner</a:t>
            </a:r>
            <a:endParaRPr lang="fr-FR" sz="1800" b="0" strike="noStrike" spc="-1">
              <a:latin typeface="Arial"/>
            </a:endParaRPr>
          </a:p>
          <a:p>
            <a:pPr marL="228600" indent="-227880">
              <a:lnSpc>
                <a:spcPct val="90000"/>
              </a:lnSpc>
              <a:spcAft>
                <a:spcPts val="601"/>
              </a:spcAft>
              <a:buClr>
                <a:srgbClr val="000000"/>
              </a:buClr>
              <a:buFont typeface="Arial,Sans-Serif"/>
              <a:buChar char="•"/>
              <a:tabLst>
                <a:tab pos="0" algn="l"/>
              </a:tabLst>
            </a:pPr>
            <a:r>
              <a:rPr lang="en-US" sz="1800" b="0" strike="noStrike" spc="-1">
                <a:solidFill>
                  <a:srgbClr val="000000"/>
                </a:solidFill>
                <a:latin typeface="Calibri"/>
                <a:ea typeface="Calibri"/>
              </a:rPr>
              <a:t>de construire durablement sa santé</a:t>
            </a:r>
            <a:endParaRPr lang="fr-FR" sz="1800" b="0" strike="noStrike" spc="-1">
              <a:latin typeface="Arial"/>
            </a:endParaRPr>
          </a:p>
          <a:p>
            <a:pPr marL="228600" indent="-227880">
              <a:lnSpc>
                <a:spcPct val="90000"/>
              </a:lnSpc>
              <a:spcAft>
                <a:spcPts val="601"/>
              </a:spcAft>
              <a:buClr>
                <a:srgbClr val="000000"/>
              </a:buClr>
              <a:buFont typeface="Arial,Sans-Serif"/>
              <a:buChar char="•"/>
              <a:tabLst>
                <a:tab pos="0" algn="l"/>
              </a:tabLst>
            </a:pPr>
            <a:r>
              <a:rPr lang="en-US" sz="1800" b="0" strike="noStrike" spc="-1">
                <a:solidFill>
                  <a:srgbClr val="000000"/>
                </a:solidFill>
                <a:latin typeface="Calibri"/>
                <a:ea typeface="Calibri"/>
              </a:rPr>
              <a:t>d'exercer sa responsabilité individuelle et au sein d'un collectif</a:t>
            </a:r>
            <a:endParaRPr lang="fr-FR" sz="1800" b="0" strike="noStrike" spc="-1">
              <a:latin typeface="Arial"/>
            </a:endParaRPr>
          </a:p>
          <a:p>
            <a:pPr marL="228600" indent="-227880">
              <a:lnSpc>
                <a:spcPct val="90000"/>
              </a:lnSpc>
              <a:spcAft>
                <a:spcPts val="601"/>
              </a:spcAft>
              <a:buClr>
                <a:srgbClr val="000000"/>
              </a:buClr>
              <a:buFont typeface="Arial,Sans-Serif"/>
              <a:buChar char="•"/>
              <a:tabLst>
                <a:tab pos="0" algn="l"/>
              </a:tabLst>
            </a:pPr>
            <a:r>
              <a:rPr lang="en-US" sz="1800" b="0" strike="noStrike" spc="-1">
                <a:solidFill>
                  <a:srgbClr val="000000"/>
                </a:solidFill>
                <a:latin typeface="Calibri"/>
                <a:ea typeface="Calibri"/>
              </a:rPr>
              <a:t>d'accéder au patrimoine culturel et artistique</a:t>
            </a:r>
            <a:endParaRPr lang="fr-FR" sz="1800" b="0" strike="noStrike" spc="-1">
              <a:latin typeface="Arial"/>
            </a:endParaRPr>
          </a:p>
          <a:p>
            <a:pPr marL="228600" indent="-227880">
              <a:lnSpc>
                <a:spcPct val="90000"/>
              </a:lnSpc>
              <a:spcAft>
                <a:spcPts val="601"/>
              </a:spcAft>
              <a:buClr>
                <a:srgbClr val="000000"/>
              </a:buClr>
              <a:buFont typeface="Arial"/>
              <a:buChar char="•"/>
              <a:tabLst>
                <a:tab pos="0" algn="l"/>
              </a:tabLst>
            </a:pPr>
            <a:r>
              <a:rPr lang="en-US" sz="1800" b="0" strike="noStrike" spc="-1">
                <a:solidFill>
                  <a:srgbClr val="000000"/>
                </a:solidFill>
                <a:latin typeface="Calibri"/>
                <a:ea typeface="Calibri"/>
              </a:rPr>
              <a:t> </a:t>
            </a:r>
            <a:r>
              <a:rPr lang="en-US" sz="1800" b="1" strike="noStrike" spc="-1">
                <a:solidFill>
                  <a:srgbClr val="000000"/>
                </a:solidFill>
                <a:latin typeface="Arial"/>
                <a:ea typeface="Calibri"/>
              </a:rPr>
              <a:t>En seconde, l'élève devra construire des compétences au travers d'activités classées par champs d'apprentissage(CA)</a:t>
            </a:r>
            <a:endParaRPr lang="fr-FR" sz="1800" b="0" strike="noStrike" spc="-1">
              <a:latin typeface="Arial"/>
            </a:endParaRPr>
          </a:p>
          <a:p>
            <a:pPr marL="228600" indent="-227880">
              <a:lnSpc>
                <a:spcPct val="90000"/>
              </a:lnSpc>
              <a:spcAft>
                <a:spcPts val="601"/>
              </a:spcAft>
              <a:buClr>
                <a:srgbClr val="000000"/>
              </a:buClr>
              <a:buFont typeface="Arial"/>
              <a:buChar char="•"/>
              <a:tabLst>
                <a:tab pos="0" algn="l"/>
              </a:tabLst>
            </a:pPr>
            <a:r>
              <a:rPr lang="en-US" sz="1800" b="1" strike="noStrike" spc="-1">
                <a:solidFill>
                  <a:srgbClr val="000000"/>
                </a:solidFill>
                <a:latin typeface="Arial"/>
                <a:ea typeface="Calibri"/>
              </a:rPr>
              <a:t> il y en a 5 en lycée, 4 en collège. </a:t>
            </a:r>
            <a:endParaRPr lang="fr-FR" sz="1800" b="0" strike="noStrike" spc="-1">
              <a:latin typeface="Arial"/>
            </a:endParaRPr>
          </a:p>
          <a:p>
            <a:pPr marL="228600" indent="-227880">
              <a:lnSpc>
                <a:spcPct val="90000"/>
              </a:lnSpc>
              <a:spcAft>
                <a:spcPts val="601"/>
              </a:spcAft>
              <a:buClr>
                <a:srgbClr val="000000"/>
              </a:buClr>
              <a:buFont typeface="Arial,Sans-Serif"/>
              <a:buChar char="•"/>
              <a:tabLst>
                <a:tab pos="0" algn="l"/>
              </a:tabLst>
            </a:pPr>
            <a:r>
              <a:rPr lang="en-US" sz="1800" b="1" strike="noStrike" spc="-1">
                <a:solidFill>
                  <a:srgbClr val="000000"/>
                </a:solidFill>
                <a:latin typeface="Arial"/>
                <a:ea typeface="Calibri"/>
              </a:rPr>
              <a:t>les 5 CA constituent un passage obligé sur le cursus des élèves.</a:t>
            </a:r>
            <a:endParaRPr lang="fr-FR" sz="1800" b="0" strike="noStrike" spc="-1">
              <a:latin typeface="Arial"/>
            </a:endParaRPr>
          </a:p>
          <a:p>
            <a:pPr marL="228600" indent="-227880">
              <a:lnSpc>
                <a:spcPct val="90000"/>
              </a:lnSpc>
              <a:spcAft>
                <a:spcPts val="601"/>
              </a:spcAft>
              <a:buClr>
                <a:srgbClr val="000000"/>
              </a:buClr>
              <a:buFont typeface="Arial,Sans-Serif"/>
              <a:buChar char="•"/>
              <a:tabLst>
                <a:tab pos="0" algn="l"/>
              </a:tabLst>
            </a:pPr>
            <a:r>
              <a:rPr lang="en-US" sz="1800" b="1" strike="noStrike" spc="-1">
                <a:solidFill>
                  <a:srgbClr val="000000"/>
                </a:solidFill>
                <a:latin typeface="Calibri"/>
                <a:ea typeface="Calibri"/>
              </a:rPr>
              <a:t>NOS CA à BERTHELOT: </a:t>
            </a:r>
            <a:r>
              <a:rPr lang="en-US" sz="1800" b="0" strike="noStrike" spc="-1">
                <a:solidFill>
                  <a:srgbClr val="000000"/>
                </a:solidFill>
                <a:latin typeface="Calibri"/>
                <a:ea typeface="Calibri"/>
              </a:rPr>
              <a:t> CA 1= Athlétisme   CA 2= Course d'orientation CA 3= Danse, Acrosport  CA4=  Volley Basket Badminton Tennis de table CA 5 =  Step, course en durée, cross-training ...</a:t>
            </a:r>
            <a:endParaRPr lang="fr-FR" sz="1800" b="0" strike="noStrike" spc="-1">
              <a:latin typeface="Arial"/>
            </a:endParaRPr>
          </a:p>
          <a:p>
            <a:pPr marL="228600" indent="-227880">
              <a:lnSpc>
                <a:spcPct val="90000"/>
              </a:lnSpc>
              <a:spcAft>
                <a:spcPts val="601"/>
              </a:spcAft>
              <a:buClr>
                <a:srgbClr val="000000"/>
              </a:buClr>
              <a:buFont typeface="Arial"/>
              <a:buChar char="•"/>
              <a:tabLst>
                <a:tab pos="0" algn="l"/>
              </a:tabLst>
            </a:pPr>
            <a:r>
              <a:rPr lang="en-US" sz="1800" b="0" strike="noStrike" spc="-1">
                <a:solidFill>
                  <a:srgbClr val="000000"/>
                </a:solidFill>
                <a:latin typeface="Calibri"/>
                <a:ea typeface="Calibri"/>
              </a:rPr>
              <a:t>Nous évaluons: l'attitude, la capacité, les connaissances , et les progrès effectués.</a:t>
            </a:r>
            <a:endParaRPr lang="fr-FR" sz="1800" b="0" strike="noStrike" spc="-1">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8" name="CustomShape 1"/>
          <p:cNvSpPr/>
          <p:nvPr/>
        </p:nvSpPr>
        <p:spPr>
          <a:xfrm>
            <a:off x="466200" y="448200"/>
            <a:ext cx="3413520" cy="380052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99" name="CustomShape 2"/>
          <p:cNvSpPr/>
          <p:nvPr/>
        </p:nvSpPr>
        <p:spPr>
          <a:xfrm>
            <a:off x="777240" y="731520"/>
            <a:ext cx="2844360" cy="3236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nSpc>
                <a:spcPct val="90000"/>
              </a:lnSpc>
            </a:pPr>
            <a:r>
              <a:rPr lang="fr-FR" sz="2100" b="0" strike="noStrike" spc="-1">
                <a:solidFill>
                  <a:srgbClr val="FFFFFF"/>
                </a:solidFill>
                <a:latin typeface="Calibri Light"/>
              </a:rPr>
              <a:t>                                </a:t>
            </a:r>
            <a:r>
              <a:rPr lang="fr-FR" sz="2100" b="0" strike="noStrike" spc="-1">
                <a:solidFill>
                  <a:srgbClr val="FFFFFF"/>
                </a:solidFill>
                <a:latin typeface="Arial Black"/>
              </a:rPr>
              <a:t>BAC EPS </a:t>
            </a:r>
            <a:r>
              <a:rPr lang="fr-FR" sz="2100" b="0" strike="noStrike" spc="-1">
                <a:solidFill>
                  <a:srgbClr val="FFFFFF"/>
                </a:solidFill>
                <a:latin typeface="Arial"/>
              </a:rPr>
              <a:t>(coefficient 6)</a:t>
            </a:r>
            <a:endParaRPr lang="fr-FR" sz="2100" b="0" strike="noStrike" spc="-1">
              <a:latin typeface="Arial"/>
            </a:endParaRPr>
          </a:p>
        </p:txBody>
      </p:sp>
      <p:sp>
        <p:nvSpPr>
          <p:cNvPr id="100" name="CustomShape 3"/>
          <p:cNvSpPr/>
          <p:nvPr/>
        </p:nvSpPr>
        <p:spPr>
          <a:xfrm>
            <a:off x="466200" y="4419360"/>
            <a:ext cx="3413520" cy="1979280"/>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101" name="CustomShape 4"/>
          <p:cNvSpPr/>
          <p:nvPr/>
        </p:nvSpPr>
        <p:spPr>
          <a:xfrm>
            <a:off x="4044600" y="448200"/>
            <a:ext cx="7687800" cy="5951880"/>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102" name="CustomShape 5"/>
          <p:cNvSpPr/>
          <p:nvPr/>
        </p:nvSpPr>
        <p:spPr>
          <a:xfrm>
            <a:off x="4379760" y="686880"/>
            <a:ext cx="7036920" cy="5474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marL="228600" indent="-227880">
              <a:lnSpc>
                <a:spcPct val="90000"/>
              </a:lnSpc>
              <a:spcBef>
                <a:spcPts val="1001"/>
              </a:spcBef>
              <a:buClr>
                <a:srgbClr val="000000"/>
              </a:buClr>
              <a:buFont typeface="Arial"/>
              <a:buChar char="•"/>
            </a:pPr>
            <a:r>
              <a:rPr lang="fr-FR" sz="2600" b="1" strike="noStrike" spc="-1">
                <a:solidFill>
                  <a:srgbClr val="000000"/>
                </a:solidFill>
                <a:latin typeface="Calibri"/>
                <a:ea typeface="Calibri"/>
              </a:rPr>
              <a:t> C'EST UN CONTRÔLE EN COURS DE FORMATION EN EPS (CCF EPS)</a:t>
            </a:r>
            <a:endParaRPr lang="fr-FR" sz="2600" b="0" strike="noStrike" spc="-1">
              <a:latin typeface="Arial"/>
            </a:endParaRPr>
          </a:p>
          <a:p>
            <a:pPr marL="228600" indent="-227880">
              <a:lnSpc>
                <a:spcPct val="90000"/>
              </a:lnSpc>
              <a:spcBef>
                <a:spcPts val="1001"/>
              </a:spcBef>
              <a:buClr>
                <a:srgbClr val="000000"/>
              </a:buClr>
              <a:buFont typeface="Arial"/>
              <a:buChar char="•"/>
            </a:pPr>
            <a:r>
              <a:rPr lang="fr-FR" sz="2600" b="1" strike="noStrike" spc="-1">
                <a:solidFill>
                  <a:srgbClr val="000000"/>
                </a:solidFill>
                <a:latin typeface="Calibri"/>
                <a:ea typeface="Calibri"/>
              </a:rPr>
              <a:t>L’évaluation s’appuie sur un référentiel national.</a:t>
            </a:r>
            <a:endParaRPr lang="fr-FR" sz="2600" b="0" strike="noStrike" spc="-1">
              <a:latin typeface="Arial"/>
            </a:endParaRPr>
          </a:p>
          <a:p>
            <a:pPr>
              <a:lnSpc>
                <a:spcPct val="90000"/>
              </a:lnSpc>
              <a:spcBef>
                <a:spcPts val="1001"/>
              </a:spcBef>
              <a:tabLst>
                <a:tab pos="0" algn="l"/>
              </a:tabLst>
            </a:pPr>
            <a:r>
              <a:rPr lang="fr-FR" sz="2600" b="0" strike="noStrike" spc="-1">
                <a:solidFill>
                  <a:srgbClr val="000000"/>
                </a:solidFill>
                <a:latin typeface="Calibri"/>
                <a:ea typeface="Calibri"/>
              </a:rPr>
              <a:t>Les élèves choisissent un menu composé de 3 activités. Il y a une évaluation par activité à des dates différentes. La moyenne des 3 notes constituent  la note du bac EPS, comptant pour le baccalauréat de l'élève. </a:t>
            </a:r>
            <a:endParaRPr lang="fr-FR" sz="2600" b="0" strike="noStrike" spc="-1">
              <a:latin typeface="Arial"/>
            </a:endParaRPr>
          </a:p>
          <a:p>
            <a:pPr>
              <a:lnSpc>
                <a:spcPct val="90000"/>
              </a:lnSpc>
              <a:spcBef>
                <a:spcPts val="1001"/>
              </a:spcBef>
              <a:tabLst>
                <a:tab pos="0" algn="l"/>
              </a:tabLst>
            </a:pPr>
            <a:r>
              <a:rPr lang="fr-FR" sz="1400" b="0" strike="noStrike" spc="-1">
                <a:solidFill>
                  <a:srgbClr val="FF0000"/>
                </a:solidFill>
                <a:latin typeface="Calibri"/>
                <a:ea typeface="Calibri"/>
              </a:rPr>
              <a:t>Dispense annuelle du médecin l’élève sera dispensé des épreuves du CCF BAC EPS.</a:t>
            </a:r>
            <a:endParaRPr lang="fr-FR" sz="1400" b="0" strike="noStrike" spc="-1">
              <a:latin typeface="Arial"/>
            </a:endParaRPr>
          </a:p>
          <a:p>
            <a:pPr>
              <a:lnSpc>
                <a:spcPct val="90000"/>
              </a:lnSpc>
              <a:spcBef>
                <a:spcPts val="1001"/>
              </a:spcBef>
              <a:tabLst>
                <a:tab pos="0" algn="l"/>
              </a:tabLst>
            </a:pPr>
            <a:r>
              <a:rPr lang="fr-FR" sz="1400" b="0" strike="noStrike" spc="-1">
                <a:solidFill>
                  <a:srgbClr val="FF0000"/>
                </a:solidFill>
                <a:latin typeface="Calibri"/>
                <a:ea typeface="Calibri"/>
              </a:rPr>
              <a:t>Dispense ponctuelle du médecin le jour de l’évaluation CCF BAC EPS l’élève se verra proposer une date de rattrapage courant mai, sur l’activité ratée sauf le step ou sur une activité différente. (La marche sportive sera proposée).</a:t>
            </a:r>
            <a:endParaRPr lang="fr-FR" sz="1400" b="0" strike="noStrike" spc="-1">
              <a:latin typeface="Arial"/>
            </a:endParaRPr>
          </a:p>
          <a:p>
            <a:pPr>
              <a:lnSpc>
                <a:spcPct val="90000"/>
              </a:lnSpc>
              <a:spcBef>
                <a:spcPts val="1001"/>
              </a:spcBef>
              <a:tabLst>
                <a:tab pos="0" algn="l"/>
              </a:tabLst>
            </a:pPr>
            <a:r>
              <a:rPr lang="fr-FR" sz="1400" b="0" strike="noStrike" spc="-1">
                <a:solidFill>
                  <a:srgbClr val="FF0000"/>
                </a:solidFill>
                <a:latin typeface="Calibri"/>
                <a:ea typeface="Calibri"/>
              </a:rPr>
              <a:t>Pas de dispense, et absence le jour de l’évaluation CCF BAC EPS, sans justificatif, abs sera mis sur CYCLADES ce qui équivaut à un zéro. </a:t>
            </a:r>
            <a:endParaRPr lang="fr-FR" sz="1400" b="0" strike="noStrike" spc="-1">
              <a:latin typeface="Arial"/>
            </a:endParaRPr>
          </a:p>
          <a:p>
            <a:pPr>
              <a:lnSpc>
                <a:spcPct val="90000"/>
              </a:lnSpc>
              <a:spcBef>
                <a:spcPts val="1001"/>
              </a:spcBef>
              <a:tabLst>
                <a:tab pos="0" algn="l"/>
              </a:tabLst>
            </a:pPr>
            <a:r>
              <a:rPr lang="fr-FR" sz="1400" b="0" strike="noStrike" spc="-1">
                <a:solidFill>
                  <a:srgbClr val="FF0000"/>
                </a:solidFill>
                <a:latin typeface="Calibri"/>
                <a:ea typeface="Calibri"/>
              </a:rPr>
              <a:t>Toutes les dispenses passent obligatoirement par l’infirmier. Et toutes les dispenses de moins de 2 mois, l’élève est tenu dans la mesure du possible d’assister au cours.</a:t>
            </a:r>
            <a:endParaRPr lang="fr-FR" sz="1400" b="0" strike="noStrike" spc="-1">
              <a:latin typeface="Arial"/>
            </a:endParaRPr>
          </a:p>
          <a:p>
            <a:pPr marL="228600" indent="-227880">
              <a:lnSpc>
                <a:spcPct val="90000"/>
              </a:lnSpc>
              <a:spcBef>
                <a:spcPts val="1001"/>
              </a:spcBef>
              <a:buClr>
                <a:srgbClr val="000000"/>
              </a:buClr>
              <a:buFont typeface="Arial"/>
              <a:buChar char="•"/>
              <a:tabLst>
                <a:tab pos="0" algn="l"/>
              </a:tabLst>
            </a:pPr>
            <a:r>
              <a:rPr lang="fr-FR" sz="2600" b="0" strike="noStrike" spc="-1">
                <a:solidFill>
                  <a:srgbClr val="000000"/>
                </a:solidFill>
                <a:latin typeface="Calibri"/>
                <a:ea typeface="Calibri"/>
              </a:rPr>
              <a:t>c'est différent des notes de bulletin.</a:t>
            </a:r>
            <a:endParaRPr lang="fr-FR" sz="2600" b="0" strike="noStrike" spc="-1">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 name="CustomShape 1"/>
          <p:cNvSpPr/>
          <p:nvPr/>
        </p:nvSpPr>
        <p:spPr>
          <a:xfrm>
            <a:off x="0" y="0"/>
            <a:ext cx="12191400" cy="6857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104" name="CustomShape 2"/>
          <p:cNvSpPr/>
          <p:nvPr/>
        </p:nvSpPr>
        <p:spPr>
          <a:xfrm>
            <a:off x="199440" y="554040"/>
            <a:ext cx="5741640" cy="5741640"/>
          </a:xfrm>
          <a:prstGeom prst="ellipse">
            <a:avLst/>
          </a:prstGeom>
          <a:gradFill rotWithShape="0">
            <a:gsLst>
              <a:gs pos="0">
                <a:srgbClr val="4472C4"/>
              </a:gs>
              <a:gs pos="100000">
                <a:srgbClr val="ED7D31"/>
              </a:gs>
            </a:gsLst>
            <a:lin ang="2700000"/>
          </a:gra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105" name="CustomShape 3"/>
          <p:cNvSpPr/>
          <p:nvPr/>
        </p:nvSpPr>
        <p:spPr>
          <a:xfrm>
            <a:off x="1245240" y="1289880"/>
            <a:ext cx="3650400" cy="4270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gn="ctr">
              <a:lnSpc>
                <a:spcPct val="90000"/>
              </a:lnSpc>
            </a:pPr>
            <a:r>
              <a:rPr lang="fr-FR" sz="2700" b="0" strike="noStrike" spc="-1">
                <a:solidFill>
                  <a:srgbClr val="FFFFFF"/>
                </a:solidFill>
                <a:latin typeface="Arial Black"/>
              </a:rPr>
              <a:t>              OPTION EPS</a:t>
            </a:r>
            <a:endParaRPr lang="fr-FR" sz="2700" b="0" strike="noStrike" spc="-1">
              <a:latin typeface="Arial"/>
            </a:endParaRPr>
          </a:p>
        </p:txBody>
      </p:sp>
      <p:sp>
        <p:nvSpPr>
          <p:cNvPr id="106" name="CustomShape 4"/>
          <p:cNvSpPr/>
          <p:nvPr/>
        </p:nvSpPr>
        <p:spPr>
          <a:xfrm>
            <a:off x="1123560" y="374400"/>
            <a:ext cx="170640" cy="170640"/>
          </a:xfrm>
          <a:custGeom>
            <a:avLst/>
            <a:gdLst/>
            <a:ahLst/>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20">
            <a:noFill/>
          </a:ln>
        </p:spPr>
        <p:style>
          <a:lnRef idx="0">
            <a:scrgbClr r="0" g="0" b="0"/>
          </a:lnRef>
          <a:fillRef idx="0">
            <a:scrgbClr r="0" g="0" b="0"/>
          </a:fillRef>
          <a:effectRef idx="0">
            <a:scrgbClr r="0" g="0" b="0"/>
          </a:effectRef>
          <a:fontRef idx="minor"/>
        </p:style>
        <p:txBody>
          <a:bodyPr/>
          <a:lstStyle/>
          <a:p>
            <a:endParaRPr lang="fr-FR"/>
          </a:p>
        </p:txBody>
      </p:sp>
      <p:sp>
        <p:nvSpPr>
          <p:cNvPr id="107" name="CustomShape 5"/>
          <p:cNvSpPr/>
          <p:nvPr/>
        </p:nvSpPr>
        <p:spPr>
          <a:xfrm>
            <a:off x="550080" y="1084680"/>
            <a:ext cx="156960" cy="156960"/>
          </a:xfrm>
          <a:custGeom>
            <a:avLst/>
            <a:gdLst/>
            <a:ahLst/>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20">
            <a:noFill/>
          </a:ln>
        </p:spPr>
        <p:style>
          <a:lnRef idx="0">
            <a:scrgbClr r="0" g="0" b="0"/>
          </a:lnRef>
          <a:fillRef idx="0">
            <a:scrgbClr r="0" g="0" b="0"/>
          </a:fillRef>
          <a:effectRef idx="0">
            <a:scrgbClr r="0" g="0" b="0"/>
          </a:effectRef>
          <a:fontRef idx="minor"/>
        </p:style>
        <p:txBody>
          <a:bodyPr/>
          <a:lstStyle/>
          <a:p>
            <a:endParaRPr lang="fr-FR"/>
          </a:p>
        </p:txBody>
      </p:sp>
      <p:sp>
        <p:nvSpPr>
          <p:cNvPr id="108" name="CustomShape 6"/>
          <p:cNvSpPr/>
          <p:nvPr/>
        </p:nvSpPr>
        <p:spPr>
          <a:xfrm>
            <a:off x="6297120" y="518400"/>
            <a:ext cx="4770720" cy="583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89000"/>
          </a:bodyPr>
          <a:lstStyle/>
          <a:p>
            <a:pPr>
              <a:lnSpc>
                <a:spcPct val="90000"/>
              </a:lnSpc>
              <a:spcBef>
                <a:spcPts val="1001"/>
              </a:spcBef>
              <a:tabLst>
                <a:tab pos="0" algn="l"/>
              </a:tabLst>
            </a:pPr>
            <a:r>
              <a:rPr lang="fr-FR" sz="2000" b="1" strike="noStrike" spc="-1">
                <a:solidFill>
                  <a:srgbClr val="000000"/>
                </a:solidFill>
                <a:latin typeface="Calibri"/>
              </a:rPr>
              <a:t>C'est une option facultative, mais qui une fois choisie , doit être suivie toute l'année.</a:t>
            </a:r>
            <a:endParaRPr lang="fr-FR" sz="2000" b="0" strike="noStrike" spc="-1">
              <a:latin typeface="Arial"/>
            </a:endParaRPr>
          </a:p>
          <a:p>
            <a:pPr marL="228600" indent="-227880">
              <a:lnSpc>
                <a:spcPct val="90000"/>
              </a:lnSpc>
              <a:spcBef>
                <a:spcPts val="1001"/>
              </a:spcBef>
              <a:buClr>
                <a:srgbClr val="000000"/>
              </a:buClr>
              <a:buFont typeface="Arial"/>
              <a:buChar char="•"/>
              <a:tabLst>
                <a:tab pos="0" algn="l"/>
              </a:tabLst>
            </a:pPr>
            <a:r>
              <a:rPr lang="fr-FR" sz="2000" b="0" strike="noStrike" spc="-1">
                <a:solidFill>
                  <a:srgbClr val="000000"/>
                </a:solidFill>
                <a:latin typeface="Calibri"/>
                <a:ea typeface="Calibri"/>
              </a:rPr>
              <a:t>Vous entrez en seconde, ou en première, profitez, il y a la possibilité de faire gratuitement 3 h en plus de sport par semaine.</a:t>
            </a:r>
            <a:endParaRPr lang="fr-FR" sz="2000" b="0" strike="noStrike" spc="-1">
              <a:latin typeface="Arial"/>
            </a:endParaRPr>
          </a:p>
          <a:p>
            <a:pPr marL="228600" indent="-227880">
              <a:lnSpc>
                <a:spcPct val="90000"/>
              </a:lnSpc>
              <a:spcBef>
                <a:spcPts val="1001"/>
              </a:spcBef>
              <a:buClr>
                <a:srgbClr val="000000"/>
              </a:buClr>
              <a:buFont typeface="Arial"/>
              <a:buChar char="•"/>
              <a:tabLst>
                <a:tab pos="0" algn="l"/>
              </a:tabLst>
            </a:pPr>
            <a:r>
              <a:rPr lang="fr-FR" sz="2000" b="0" strike="noStrike" spc="-1">
                <a:solidFill>
                  <a:srgbClr val="000000"/>
                </a:solidFill>
                <a:latin typeface="Calibri"/>
                <a:ea typeface="Calibri"/>
              </a:rPr>
              <a:t> </a:t>
            </a:r>
            <a:r>
              <a:rPr lang="fr-FR" sz="2000" b="1" strike="noStrike" spc="-1">
                <a:solidFill>
                  <a:srgbClr val="000000"/>
                </a:solidFill>
                <a:latin typeface="Calibri"/>
                <a:ea typeface="Calibri"/>
              </a:rPr>
              <a:t>Peu de lycées offrent cette possibilité !</a:t>
            </a:r>
            <a:r>
              <a:rPr lang="fr-FR" sz="2000" b="0" strike="noStrike" spc="-1">
                <a:solidFill>
                  <a:srgbClr val="000000"/>
                </a:solidFill>
                <a:latin typeface="Calibri"/>
                <a:ea typeface="Calibri"/>
              </a:rPr>
              <a:t> </a:t>
            </a:r>
            <a:endParaRPr lang="fr-FR" sz="2000" b="0" strike="noStrike" spc="-1">
              <a:latin typeface="Arial"/>
            </a:endParaRPr>
          </a:p>
          <a:p>
            <a:pPr marL="228600" indent="-227880">
              <a:lnSpc>
                <a:spcPct val="90000"/>
              </a:lnSpc>
              <a:spcBef>
                <a:spcPts val="1001"/>
              </a:spcBef>
              <a:buClr>
                <a:srgbClr val="000000"/>
              </a:buClr>
              <a:buFont typeface="Arial"/>
              <a:buChar char="•"/>
              <a:tabLst>
                <a:tab pos="0" algn="l"/>
              </a:tabLst>
            </a:pPr>
            <a:r>
              <a:rPr lang="fr-FR" sz="2000" b="0" strike="noStrike" spc="-1">
                <a:solidFill>
                  <a:srgbClr val="000000"/>
                </a:solidFill>
                <a:latin typeface="Calibri"/>
                <a:ea typeface="Calibri"/>
              </a:rPr>
              <a:t>Quelque-soit votre niveau de départ, vous pouvez vous inscrire, avec pour objectif de gagner des points supplémentaires au BAC coef 2 ou 4 si suivi en première et terminale. Ou pour un objectif plus personnel</a:t>
            </a:r>
            <a:endParaRPr lang="fr-FR" sz="2000" b="0" strike="noStrike" spc="-1">
              <a:latin typeface="Arial"/>
            </a:endParaRPr>
          </a:p>
          <a:p>
            <a:pPr marL="228600" indent="-227880">
              <a:lnSpc>
                <a:spcPct val="90000"/>
              </a:lnSpc>
              <a:spcBef>
                <a:spcPts val="1001"/>
              </a:spcBef>
              <a:buClr>
                <a:srgbClr val="000000"/>
              </a:buClr>
              <a:buFont typeface="Arial"/>
              <a:buChar char="•"/>
              <a:tabLst>
                <a:tab pos="0" algn="l"/>
              </a:tabLst>
            </a:pPr>
            <a:r>
              <a:rPr lang="fr-FR" sz="2000" b="0" strike="noStrike" spc="-1">
                <a:solidFill>
                  <a:srgbClr val="000000"/>
                </a:solidFill>
                <a:latin typeface="Calibri"/>
                <a:ea typeface="Calibri"/>
              </a:rPr>
              <a:t> L’option fait partie du parcours de formation du lycéen de la seconde à la terminale. Elle est évaluée. Si vous en avez fait en seconde vous êtes prioritaire. La jauge est de : seconde 36 première 30 terminale 26</a:t>
            </a:r>
            <a:endParaRPr lang="fr-FR" sz="2000" b="0" strike="noStrike" spc="-1">
              <a:latin typeface="Arial"/>
            </a:endParaRPr>
          </a:p>
          <a:p>
            <a:pPr marL="228600" indent="-227880">
              <a:lnSpc>
                <a:spcPct val="90000"/>
              </a:lnSpc>
              <a:spcBef>
                <a:spcPts val="1001"/>
              </a:spcBef>
              <a:buClr>
                <a:srgbClr val="000000"/>
              </a:buClr>
              <a:buFont typeface="Arial"/>
              <a:buChar char="•"/>
              <a:tabLst>
                <a:tab pos="0" algn="l"/>
              </a:tabLst>
            </a:pPr>
            <a:r>
              <a:rPr lang="fr-FR" sz="2000" b="1" strike="noStrike" spc="-1">
                <a:solidFill>
                  <a:srgbClr val="000000"/>
                </a:solidFill>
                <a:latin typeface="Calibri"/>
                <a:ea typeface="Calibri"/>
              </a:rPr>
              <a:t>OBJECTIFS : pratiquer et réfléchir: </a:t>
            </a:r>
            <a:r>
              <a:rPr lang="fr-FR" sz="2000" b="0" strike="noStrike" spc="-1">
                <a:solidFill>
                  <a:srgbClr val="000000"/>
                </a:solidFill>
                <a:latin typeface="Calibri"/>
                <a:ea typeface="Calibri"/>
              </a:rPr>
              <a:t>Développer une culture corporelle, approfondir et découvrir de nouvelles activités physiques, conduire et réaliser  des projets collectifs.</a:t>
            </a:r>
            <a:endParaRPr lang="fr-FR" sz="2000" b="0" strike="noStrike" spc="-1">
              <a:latin typeface="Arial"/>
            </a:endParaRPr>
          </a:p>
        </p:txBody>
      </p:sp>
      <p:sp>
        <p:nvSpPr>
          <p:cNvPr id="109" name="CustomShape 7"/>
          <p:cNvSpPr/>
          <p:nvPr/>
        </p:nvSpPr>
        <p:spPr>
          <a:xfrm>
            <a:off x="5436720" y="5751720"/>
            <a:ext cx="111600" cy="111600"/>
          </a:xfrm>
          <a:custGeom>
            <a:avLst/>
            <a:gdLst/>
            <a:ahLst/>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a:noFill/>
          </a:ln>
        </p:spPr>
        <p:style>
          <a:lnRef idx="0">
            <a:scrgbClr r="0" g="0" b="0"/>
          </a:lnRef>
          <a:fillRef idx="0">
            <a:scrgbClr r="0" g="0" b="0"/>
          </a:fillRef>
          <a:effectRef idx="0">
            <a:scrgbClr r="0" g="0" b="0"/>
          </a:effectRef>
          <a:fontRef idx="minor"/>
        </p:style>
        <p:txBody>
          <a:bodyPr/>
          <a:lstStyle/>
          <a:p>
            <a:endParaRPr lang="fr-FR"/>
          </a:p>
        </p:txBody>
      </p:sp>
      <p:sp>
        <p:nvSpPr>
          <p:cNvPr id="110" name="Line 8"/>
          <p:cNvSpPr/>
          <p:nvPr/>
        </p:nvSpPr>
        <p:spPr>
          <a:xfrm>
            <a:off x="11585880" y="3610080"/>
            <a:ext cx="0" cy="3238920"/>
          </a:xfrm>
          <a:prstGeom prst="line">
            <a:avLst/>
          </a:prstGeom>
          <a:ln w="25560" cap="sq">
            <a:solidFill>
              <a:srgbClr val="3F6EC2"/>
            </a:solidFill>
            <a:bevel/>
          </a:ln>
        </p:spPr>
        <p:style>
          <a:lnRef idx="1">
            <a:schemeClr val="accent1"/>
          </a:lnRef>
          <a:fillRef idx="0">
            <a:schemeClr val="accent1"/>
          </a:fillRef>
          <a:effectRef idx="0">
            <a:schemeClr val="accent1"/>
          </a:effectRef>
          <a:fontRef idx="minor"/>
        </p:style>
        <p:txBody>
          <a:bodyPr/>
          <a:lstStyle/>
          <a:p>
            <a:endParaRPr lang="fr-F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1" name="CustomShape 1"/>
          <p:cNvSpPr/>
          <p:nvPr/>
        </p:nvSpPr>
        <p:spPr>
          <a:xfrm>
            <a:off x="459000" y="453960"/>
            <a:ext cx="6674400" cy="1877040"/>
          </a:xfrm>
          <a:prstGeom prst="rect">
            <a:avLst/>
          </a:prstGeom>
          <a:solidFill>
            <a:srgbClr val="70463A"/>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112" name="CustomShape 2"/>
          <p:cNvSpPr/>
          <p:nvPr/>
        </p:nvSpPr>
        <p:spPr>
          <a:xfrm>
            <a:off x="731520" y="731520"/>
            <a:ext cx="6089040" cy="1425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55000"/>
          </a:bodyPr>
          <a:lstStyle/>
          <a:p>
            <a:pPr>
              <a:lnSpc>
                <a:spcPct val="90000"/>
              </a:lnSpc>
            </a:pPr>
            <a:r>
              <a:rPr lang="fr-FR" sz="3600" b="0" strike="noStrike" spc="-1">
                <a:solidFill>
                  <a:srgbClr val="FFFFFF"/>
                </a:solidFill>
                <a:latin typeface="Arial Black"/>
              </a:rPr>
              <a:t>L'ASSOCIATION SPORTIVE DE BERTHELOT(AS)</a:t>
            </a:r>
            <a:br/>
            <a:r>
              <a:rPr lang="fr-FR" sz="1800" b="0" strike="noStrike" spc="-1">
                <a:solidFill>
                  <a:srgbClr val="000000"/>
                </a:solidFill>
                <a:latin typeface="Arial"/>
              </a:rPr>
              <a:t>Accessibilité responsabilité innovation</a:t>
            </a:r>
            <a:endParaRPr lang="fr-FR" sz="1800" b="0" strike="noStrike" spc="-1">
              <a:latin typeface="Arial"/>
            </a:endParaRPr>
          </a:p>
        </p:txBody>
      </p:sp>
      <p:sp>
        <p:nvSpPr>
          <p:cNvPr id="113" name="CustomShape 3"/>
          <p:cNvSpPr/>
          <p:nvPr/>
        </p:nvSpPr>
        <p:spPr>
          <a:xfrm>
            <a:off x="7277040" y="461880"/>
            <a:ext cx="2148480" cy="1869480"/>
          </a:xfrm>
          <a:prstGeom prst="rect">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114" name="CustomShape 4"/>
          <p:cNvSpPr/>
          <p:nvPr/>
        </p:nvSpPr>
        <p:spPr>
          <a:xfrm>
            <a:off x="9573840" y="453240"/>
            <a:ext cx="2148480" cy="1877760"/>
          </a:xfrm>
          <a:prstGeom prst="rect">
            <a:avLst/>
          </a:prstGeom>
          <a:solidFill>
            <a:srgbClr val="A44930"/>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115" name="CustomShape 5"/>
          <p:cNvSpPr/>
          <p:nvPr/>
        </p:nvSpPr>
        <p:spPr>
          <a:xfrm>
            <a:off x="459000" y="2481120"/>
            <a:ext cx="6674400" cy="3917520"/>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pic>
        <p:nvPicPr>
          <p:cNvPr id="116" name="Image 4" descr="Une image contenant personne, sport athlétique, joueur, sport&#10;&#10;Description générée automatiquement"/>
          <p:cNvPicPr/>
          <p:nvPr/>
        </p:nvPicPr>
        <p:blipFill>
          <a:blip r:embed="rId2"/>
          <a:srcRect l="12575" r="11510"/>
          <a:stretch/>
        </p:blipFill>
        <p:spPr>
          <a:xfrm>
            <a:off x="7277040" y="2481120"/>
            <a:ext cx="4455360" cy="3917520"/>
          </a:xfrm>
          <a:prstGeom prst="rect">
            <a:avLst/>
          </a:prstGeom>
          <a:ln>
            <a:noFill/>
          </a:ln>
        </p:spPr>
      </p:pic>
      <p:sp>
        <p:nvSpPr>
          <p:cNvPr id="117" name="CustomShape 6"/>
          <p:cNvSpPr/>
          <p:nvPr/>
        </p:nvSpPr>
        <p:spPr>
          <a:xfrm>
            <a:off x="665640" y="2573280"/>
            <a:ext cx="6144120" cy="3818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96000"/>
          </a:bodyPr>
          <a:lstStyle/>
          <a:p>
            <a:pPr marL="228600" indent="-227880">
              <a:lnSpc>
                <a:spcPct val="90000"/>
              </a:lnSpc>
              <a:spcBef>
                <a:spcPts val="1001"/>
              </a:spcBef>
              <a:buClr>
                <a:srgbClr val="000000"/>
              </a:buClr>
              <a:buFont typeface="Arial"/>
              <a:buChar char="•"/>
            </a:pPr>
            <a:r>
              <a:rPr lang="fr-FR" sz="1300" b="1" strike="noStrike" spc="-1" dirty="0">
                <a:solidFill>
                  <a:srgbClr val="000000"/>
                </a:solidFill>
                <a:latin typeface="Arial"/>
                <a:ea typeface="Calibri"/>
              </a:rPr>
              <a:t>ACTIVITES PROPOSEES </a:t>
            </a:r>
            <a:r>
              <a:rPr lang="fr-FR" sz="1300" b="0" strike="noStrike" spc="-1" dirty="0">
                <a:solidFill>
                  <a:srgbClr val="000000"/>
                </a:solidFill>
                <a:latin typeface="Arial"/>
                <a:ea typeface="Calibri"/>
              </a:rPr>
              <a:t>( Mercredi 13h30 15h30 :Volley,  </a:t>
            </a:r>
          </a:p>
          <a:p>
            <a:pPr marL="228600" indent="-227880">
              <a:lnSpc>
                <a:spcPct val="90000"/>
              </a:lnSpc>
              <a:spcBef>
                <a:spcPts val="1001"/>
              </a:spcBef>
              <a:buClr>
                <a:srgbClr val="000000"/>
              </a:buClr>
              <a:buFont typeface="Arial"/>
              <a:buChar char="•"/>
            </a:pPr>
            <a:r>
              <a:rPr lang="fr-FR" sz="1300" b="0" strike="noStrike" spc="-1" dirty="0">
                <a:solidFill>
                  <a:srgbClr val="000000"/>
                </a:solidFill>
                <a:latin typeface="Arial"/>
                <a:ea typeface="Calibri"/>
              </a:rPr>
              <a:t>self-service sportif lundi mardi jeudi vendredi 13h 14h: volley danse badminton informations sur le tableau à l’entrée du gymnase à partir du 9 </a:t>
            </a:r>
            <a:r>
              <a:rPr lang="fr-FR" sz="1300" spc="-1" dirty="0">
                <a:solidFill>
                  <a:srgbClr val="000000"/>
                </a:solidFill>
                <a:latin typeface="Arial"/>
                <a:ea typeface="Calibri"/>
              </a:rPr>
              <a:t>septembre début de l’AS lundi 16 septembre</a:t>
            </a:r>
            <a:endParaRPr lang="fr-FR" sz="1300" b="0" strike="noStrike" spc="-1" dirty="0">
              <a:latin typeface="Arial"/>
            </a:endParaRPr>
          </a:p>
          <a:p>
            <a:pPr marL="228600" indent="-227880">
              <a:lnSpc>
                <a:spcPct val="90000"/>
              </a:lnSpc>
              <a:spcBef>
                <a:spcPts val="1001"/>
              </a:spcBef>
              <a:buClr>
                <a:srgbClr val="000000"/>
              </a:buClr>
              <a:buFont typeface="Arial"/>
              <a:buChar char="•"/>
            </a:pPr>
            <a:r>
              <a:rPr lang="fr-FR" sz="1300" b="1" strike="noStrike" spc="-1" dirty="0">
                <a:solidFill>
                  <a:srgbClr val="000000"/>
                </a:solidFill>
                <a:latin typeface="Arial"/>
                <a:ea typeface="Calibri"/>
              </a:rPr>
              <a:t>L'association sportive du lycée Berthelot vous propose:</a:t>
            </a:r>
            <a:endParaRPr lang="fr-FR" sz="1300" b="0" strike="noStrike" spc="-1" dirty="0">
              <a:latin typeface="Arial"/>
            </a:endParaRPr>
          </a:p>
          <a:p>
            <a:pPr>
              <a:lnSpc>
                <a:spcPct val="90000"/>
              </a:lnSpc>
              <a:spcBef>
                <a:spcPts val="1001"/>
              </a:spcBef>
              <a:tabLst>
                <a:tab pos="0" algn="l"/>
              </a:tabLst>
            </a:pPr>
            <a:r>
              <a:rPr lang="fr-FR" sz="1300" b="0" strike="noStrike" spc="-1" dirty="0">
                <a:solidFill>
                  <a:srgbClr val="000000"/>
                </a:solidFill>
                <a:latin typeface="Arial"/>
                <a:ea typeface="Calibri"/>
              </a:rPr>
              <a:t>Des entraînements, des RDV sportifs: compétitions. </a:t>
            </a:r>
            <a:endParaRPr lang="fr-FR" sz="1300" b="0" strike="noStrike" spc="-1" dirty="0">
              <a:latin typeface="Arial"/>
            </a:endParaRPr>
          </a:p>
          <a:p>
            <a:pPr>
              <a:lnSpc>
                <a:spcPct val="90000"/>
              </a:lnSpc>
              <a:spcBef>
                <a:spcPts val="1001"/>
              </a:spcBef>
              <a:tabLst>
                <a:tab pos="0" algn="l"/>
              </a:tabLst>
            </a:pPr>
            <a:r>
              <a:rPr lang="fr-FR" sz="1300" b="0" strike="noStrike" spc="-1" dirty="0">
                <a:solidFill>
                  <a:srgbClr val="000000"/>
                </a:solidFill>
                <a:latin typeface="Arial"/>
                <a:ea typeface="Calibri"/>
              </a:rPr>
              <a:t>Des RDV  de vivre ensemble : le sport partagé</a:t>
            </a:r>
            <a:endParaRPr lang="fr-FR" sz="1300" b="0" strike="noStrike" spc="-1" dirty="0">
              <a:latin typeface="Arial"/>
            </a:endParaRPr>
          </a:p>
          <a:p>
            <a:pPr>
              <a:lnSpc>
                <a:spcPct val="90000"/>
              </a:lnSpc>
              <a:spcBef>
                <a:spcPts val="1001"/>
              </a:spcBef>
              <a:tabLst>
                <a:tab pos="0" algn="l"/>
              </a:tabLst>
            </a:pPr>
            <a:r>
              <a:rPr lang="fr-FR" sz="1300" b="0" strike="noStrike" spc="-1" dirty="0">
                <a:solidFill>
                  <a:srgbClr val="000000"/>
                </a:solidFill>
                <a:latin typeface="Arial"/>
                <a:ea typeface="Calibri"/>
              </a:rPr>
              <a:t>Des manifestations: je danse donc je donne.</a:t>
            </a:r>
            <a:endParaRPr lang="fr-FR" sz="1300" b="0" strike="noStrike" spc="-1" dirty="0">
              <a:latin typeface="Arial"/>
            </a:endParaRPr>
          </a:p>
          <a:p>
            <a:pPr>
              <a:lnSpc>
                <a:spcPct val="90000"/>
              </a:lnSpc>
              <a:spcBef>
                <a:spcPts val="1001"/>
              </a:spcBef>
              <a:tabLst>
                <a:tab pos="0" algn="l"/>
              </a:tabLst>
            </a:pPr>
            <a:r>
              <a:rPr lang="fr-FR" sz="1300" b="0" strike="noStrike" spc="-1" dirty="0">
                <a:solidFill>
                  <a:srgbClr val="000000"/>
                </a:solidFill>
                <a:latin typeface="Arial"/>
                <a:ea typeface="Calibri"/>
              </a:rPr>
              <a:t> Des rencontres amicales intra-muros au carnaval: basket ou volley</a:t>
            </a:r>
            <a:endParaRPr lang="fr-FR" sz="1300" b="0" strike="noStrike" spc="-1" dirty="0">
              <a:latin typeface="Arial"/>
            </a:endParaRPr>
          </a:p>
          <a:p>
            <a:pPr>
              <a:lnSpc>
                <a:spcPct val="90000"/>
              </a:lnSpc>
              <a:spcBef>
                <a:spcPts val="1001"/>
              </a:spcBef>
              <a:tabLst>
                <a:tab pos="0" algn="l"/>
              </a:tabLst>
            </a:pPr>
            <a:r>
              <a:rPr lang="fr-FR" sz="1300" b="0" strike="noStrike" spc="-1" dirty="0">
                <a:solidFill>
                  <a:srgbClr val="000000"/>
                </a:solidFill>
                <a:latin typeface="Arial"/>
                <a:ea typeface="Calibri"/>
              </a:rPr>
              <a:t>Un self-service sportif: sur la pause méridienne gymnase ouvert 4fois par semaine : badminton volley cross-training. danse</a:t>
            </a:r>
            <a:endParaRPr lang="fr-FR" sz="1300" b="0" strike="noStrike" spc="-1" dirty="0">
              <a:latin typeface="Arial"/>
            </a:endParaRPr>
          </a:p>
          <a:p>
            <a:pPr marL="228600" indent="-227880">
              <a:lnSpc>
                <a:spcPct val="90000"/>
              </a:lnSpc>
              <a:spcBef>
                <a:spcPts val="1001"/>
              </a:spcBef>
              <a:buClr>
                <a:srgbClr val="000000"/>
              </a:buClr>
              <a:buFont typeface="Arial"/>
              <a:buChar char="•"/>
              <a:tabLst>
                <a:tab pos="0" algn="l"/>
              </a:tabLst>
            </a:pPr>
            <a:r>
              <a:rPr lang="fr-FR" sz="1300" b="0" strike="noStrike" spc="-1" dirty="0">
                <a:solidFill>
                  <a:srgbClr val="000000"/>
                </a:solidFill>
                <a:latin typeface="Arial"/>
                <a:ea typeface="Calibri"/>
              </a:rPr>
              <a:t>Sur la carte jeune conseil régional, 15 euros sont alloués au sport scolaire, pour la cotisation annuelle de l'AS. vous donnez  votre N° de carte jeune ainsi vous serez licenciés et protégés, afin de vous permettre de participer aux divers RDV. Les 7 euros versés à l‘inscription ne servant qu‘à nous aider à fonctionner. </a:t>
            </a:r>
            <a:endParaRPr lang="fr-FR" sz="1300" b="0" strike="noStrike" spc="-1" dirty="0">
              <a:latin typeface="Arial"/>
            </a:endParaRPr>
          </a:p>
          <a:p>
            <a:pPr>
              <a:lnSpc>
                <a:spcPct val="90000"/>
              </a:lnSpc>
              <a:spcBef>
                <a:spcPts val="1001"/>
              </a:spcBef>
              <a:tabLst>
                <a:tab pos="0" algn="l"/>
              </a:tabLst>
            </a:pPr>
            <a:endParaRPr lang="fr-FR" sz="1800" b="0" strike="noStrike" spc="-1" dirty="0">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8" name="CustomShape 1"/>
          <p:cNvSpPr/>
          <p:nvPr/>
        </p:nvSpPr>
        <p:spPr>
          <a:xfrm>
            <a:off x="459000" y="453960"/>
            <a:ext cx="11273400" cy="18770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119" name="CustomShape 2"/>
          <p:cNvSpPr/>
          <p:nvPr/>
        </p:nvSpPr>
        <p:spPr>
          <a:xfrm>
            <a:off x="731520" y="731520"/>
            <a:ext cx="10665360" cy="1425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nSpc>
                <a:spcPct val="90000"/>
              </a:lnSpc>
            </a:pPr>
            <a:r>
              <a:rPr lang="fr-FR" sz="3100" b="0" strike="noStrike" spc="-1">
                <a:solidFill>
                  <a:srgbClr val="FFFFFF"/>
                </a:solidFill>
                <a:latin typeface="Calibri Light"/>
              </a:rPr>
              <a:t>   </a:t>
            </a:r>
            <a:r>
              <a:rPr lang="fr-FR" sz="3100" b="1" strike="noStrike" spc="-1">
                <a:solidFill>
                  <a:srgbClr val="FFFFFF"/>
                </a:solidFill>
                <a:latin typeface="Arial Black"/>
              </a:rPr>
              <a:t>A VENIR POUR 2022</a:t>
            </a:r>
            <a:r>
              <a:rPr lang="fr-FR" sz="3100" b="0" strike="noStrike" spc="-1">
                <a:solidFill>
                  <a:srgbClr val="FFFFFF"/>
                </a:solidFill>
                <a:latin typeface="Calibri Light"/>
              </a:rPr>
              <a:t> </a:t>
            </a:r>
            <a:r>
              <a:rPr lang="fr-FR" sz="3100" b="1" strike="noStrike" spc="-1">
                <a:solidFill>
                  <a:srgbClr val="FFFFFF"/>
                </a:solidFill>
                <a:latin typeface="Arial Black"/>
              </a:rPr>
              <a:t>PROJET</a:t>
            </a:r>
            <a:r>
              <a:rPr lang="fr-FR" sz="3100" b="0" strike="noStrike" spc="-1">
                <a:solidFill>
                  <a:srgbClr val="FFFFFF"/>
                </a:solidFill>
                <a:latin typeface="Calibri Light"/>
              </a:rPr>
              <a:t> ( en préparation)</a:t>
            </a:r>
            <a:br/>
            <a:r>
              <a:rPr lang="fr-FR" sz="3100" b="0" strike="noStrike" spc="-1">
                <a:solidFill>
                  <a:srgbClr val="FFFFFF"/>
                </a:solidFill>
                <a:latin typeface="Calibri Light"/>
              </a:rPr>
              <a:t> </a:t>
            </a:r>
            <a:r>
              <a:rPr lang="fr-FR" sz="3100" b="0" strike="noStrike" spc="-1">
                <a:solidFill>
                  <a:srgbClr val="FFFFFF"/>
                </a:solidFill>
                <a:latin typeface="Arial"/>
              </a:rPr>
              <a:t> Enseignement de spécialité éducation physique pratique et culture sportive en classe de 1ère (4h)</a:t>
            </a:r>
            <a:endParaRPr lang="fr-FR" sz="3100" b="0" strike="noStrike" spc="-1">
              <a:latin typeface="Arial"/>
            </a:endParaRPr>
          </a:p>
        </p:txBody>
      </p:sp>
      <p:sp>
        <p:nvSpPr>
          <p:cNvPr id="120" name="CustomShape 3"/>
          <p:cNvSpPr/>
          <p:nvPr/>
        </p:nvSpPr>
        <p:spPr>
          <a:xfrm>
            <a:off x="459000" y="2481120"/>
            <a:ext cx="9006120" cy="3917520"/>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121" name="CustomShape 4"/>
          <p:cNvSpPr/>
          <p:nvPr/>
        </p:nvSpPr>
        <p:spPr>
          <a:xfrm>
            <a:off x="789480" y="2435400"/>
            <a:ext cx="8671680" cy="4196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1000"/>
          </a:bodyPr>
          <a:lstStyle/>
          <a:p>
            <a:pPr>
              <a:lnSpc>
                <a:spcPct val="90000"/>
              </a:lnSpc>
              <a:spcBef>
                <a:spcPts val="1001"/>
              </a:spcBef>
            </a:pPr>
            <a:endParaRPr lang="fr-FR" sz="1800" b="0" strike="noStrike" spc="-1">
              <a:latin typeface="Arial"/>
            </a:endParaRPr>
          </a:p>
          <a:p>
            <a:pPr marL="228600" indent="-227880">
              <a:lnSpc>
                <a:spcPct val="90000"/>
              </a:lnSpc>
              <a:spcBef>
                <a:spcPts val="1001"/>
              </a:spcBef>
              <a:buClr>
                <a:srgbClr val="000000"/>
              </a:buClr>
              <a:buFont typeface="Arial"/>
              <a:buChar char="•"/>
            </a:pPr>
            <a:r>
              <a:rPr lang="fr-FR" sz="1600" b="0" strike="noStrike" spc="-1">
                <a:solidFill>
                  <a:srgbClr val="000000"/>
                </a:solidFill>
                <a:latin typeface="Arial"/>
              </a:rPr>
              <a:t>Cet enseignement s'adresse à tous les lycéens ayant une appétence pour les activités physique sportives et artistiques, dans leurs dimensions pratiques, sociales et culturelles. Cet enseignement prolonge et enrichit l'enseignement d'EPS.</a:t>
            </a:r>
            <a:endParaRPr lang="fr-FR" sz="1600" b="0" strike="noStrike" spc="-1">
              <a:latin typeface="Arial"/>
            </a:endParaRPr>
          </a:p>
          <a:p>
            <a:pPr marL="228600" indent="-227880">
              <a:lnSpc>
                <a:spcPct val="90000"/>
              </a:lnSpc>
              <a:spcBef>
                <a:spcPts val="1001"/>
              </a:spcBef>
              <a:buClr>
                <a:srgbClr val="000000"/>
              </a:buClr>
              <a:buFont typeface="Arial"/>
              <a:buChar char="•"/>
            </a:pPr>
            <a:r>
              <a:rPr lang="fr-FR" sz="1600" b="0" strike="noStrike" spc="-1">
                <a:solidFill>
                  <a:srgbClr val="000000"/>
                </a:solidFill>
                <a:latin typeface="Arial"/>
              </a:rPr>
              <a:t>144h  </a:t>
            </a:r>
            <a:endParaRPr lang="fr-FR" sz="1600" b="0" strike="noStrike" spc="-1">
              <a:latin typeface="Arial"/>
            </a:endParaRPr>
          </a:p>
          <a:p>
            <a:pPr>
              <a:lnSpc>
                <a:spcPct val="90000"/>
              </a:lnSpc>
              <a:spcBef>
                <a:spcPts val="1001"/>
              </a:spcBef>
              <a:tabLst>
                <a:tab pos="0" algn="l"/>
              </a:tabLst>
            </a:pPr>
            <a:r>
              <a:rPr lang="fr-FR" sz="1600" b="0" strike="noStrike" spc="-1">
                <a:solidFill>
                  <a:srgbClr val="000000"/>
                </a:solidFill>
                <a:latin typeface="Arial"/>
              </a:rPr>
              <a:t>   Apports Pratiques : développement de compétences dans plusieurs APSA. perfectionnement, adaptation motrice, connaissances enrichies sur les pratiques motrices.</a:t>
            </a:r>
            <a:endParaRPr lang="fr-FR" sz="1600" b="0" strike="noStrike" spc="-1">
              <a:latin typeface="Arial"/>
            </a:endParaRPr>
          </a:p>
          <a:p>
            <a:pPr>
              <a:lnSpc>
                <a:spcPct val="90000"/>
              </a:lnSpc>
              <a:spcBef>
                <a:spcPts val="1001"/>
              </a:spcBef>
              <a:tabLst>
                <a:tab pos="0" algn="l"/>
              </a:tabLst>
            </a:pPr>
            <a:r>
              <a:rPr lang="fr-FR" sz="1600" b="0" strike="noStrike" spc="-1">
                <a:solidFill>
                  <a:srgbClr val="000000"/>
                </a:solidFill>
                <a:latin typeface="Arial"/>
              </a:rPr>
              <a:t> Apports théoriques sur la culture sportive et mise en place de projet collectif. Temps de réflexion, apports de connaissances.</a:t>
            </a:r>
            <a:endParaRPr lang="fr-FR" sz="1600" b="0" strike="noStrike" spc="-1">
              <a:latin typeface="Arial"/>
            </a:endParaRPr>
          </a:p>
          <a:p>
            <a:pPr marL="343080" indent="-342360">
              <a:lnSpc>
                <a:spcPct val="90000"/>
              </a:lnSpc>
              <a:spcBef>
                <a:spcPts val="1001"/>
              </a:spcBef>
              <a:buClr>
                <a:srgbClr val="000000"/>
              </a:buClr>
              <a:buFont typeface="Arial"/>
              <a:buChar char="•"/>
              <a:tabLst>
                <a:tab pos="0" algn="l"/>
              </a:tabLst>
            </a:pPr>
            <a:r>
              <a:rPr lang="fr-FR" sz="1600" b="0" strike="noStrike" spc="-1">
                <a:solidFill>
                  <a:srgbClr val="000000"/>
                </a:solidFill>
                <a:latin typeface="Arial"/>
              </a:rPr>
              <a:t> Cet EDS est destiné aux élèves s'orientant vers des parcours touchant les métiers du sport: </a:t>
            </a:r>
            <a:endParaRPr lang="fr-FR" sz="1600" b="0" strike="noStrike" spc="-1">
              <a:latin typeface="Arial"/>
            </a:endParaRPr>
          </a:p>
          <a:p>
            <a:pPr>
              <a:lnSpc>
                <a:spcPct val="90000"/>
              </a:lnSpc>
              <a:spcBef>
                <a:spcPts val="1001"/>
              </a:spcBef>
              <a:tabLst>
                <a:tab pos="0" algn="l"/>
              </a:tabLst>
            </a:pPr>
            <a:r>
              <a:rPr lang="fr-FR" sz="1600" b="0" strike="noStrike" spc="-1">
                <a:solidFill>
                  <a:srgbClr val="000000"/>
                </a:solidFill>
                <a:latin typeface="Arial"/>
              </a:rPr>
              <a:t>Enseignement, entraînement, management et gestion de structure sportive, communication, animation, tourisme et loisir sportif, santé et rééducation, santé et bien-être, sécurité et protection des personnes, conception vente et distribution de matériel sportif.</a:t>
            </a:r>
            <a:endParaRPr lang="fr-FR" sz="1600" b="0" strike="noStrike" spc="-1">
              <a:latin typeface="Arial"/>
            </a:endParaRPr>
          </a:p>
          <a:p>
            <a:pPr>
              <a:lnSpc>
                <a:spcPct val="90000"/>
              </a:lnSpc>
              <a:spcBef>
                <a:spcPts val="1001"/>
              </a:spcBef>
              <a:tabLst>
                <a:tab pos="0" algn="l"/>
              </a:tabLst>
            </a:pPr>
            <a:r>
              <a:rPr lang="fr-FR" sz="1600" b="0" strike="noStrike" spc="-1">
                <a:solidFill>
                  <a:srgbClr val="000000"/>
                </a:solidFill>
                <a:latin typeface="Calibri"/>
              </a:rPr>
              <a:t>     </a:t>
            </a:r>
            <a:r>
              <a:rPr lang="fr-FR" sz="3600" b="0" strike="noStrike" spc="-1">
                <a:solidFill>
                  <a:srgbClr val="FF0000"/>
                </a:solidFill>
                <a:latin typeface="Calibri"/>
              </a:rPr>
              <a:t>PROJET NON RETENU  </a:t>
            </a:r>
            <a:r>
              <a:rPr lang="fr-FR" sz="1600" b="0" strike="noStrike" spc="-1">
                <a:solidFill>
                  <a:srgbClr val="000000"/>
                </a:solidFill>
                <a:latin typeface="Calibri"/>
              </a:rPr>
              <a:t>                        </a:t>
            </a:r>
            <a:endParaRPr lang="fr-FR" sz="1600" b="0" strike="noStrike" spc="-1">
              <a:latin typeface="Arial"/>
            </a:endParaRPr>
          </a:p>
          <a:p>
            <a:pPr>
              <a:lnSpc>
                <a:spcPct val="90000"/>
              </a:lnSpc>
              <a:spcBef>
                <a:spcPts val="1001"/>
              </a:spcBef>
              <a:tabLst>
                <a:tab pos="0" algn="l"/>
              </a:tabLst>
            </a:pPr>
            <a:endParaRPr lang="fr-FR" sz="1600" b="0" strike="noStrike" spc="-1">
              <a:latin typeface="Arial"/>
            </a:endParaRPr>
          </a:p>
        </p:txBody>
      </p:sp>
      <p:sp>
        <p:nvSpPr>
          <p:cNvPr id="122" name="CustomShape 5"/>
          <p:cNvSpPr/>
          <p:nvPr/>
        </p:nvSpPr>
        <p:spPr>
          <a:xfrm>
            <a:off x="9625680" y="2481120"/>
            <a:ext cx="2111400" cy="1898280"/>
          </a:xfrm>
          <a:prstGeom prst="rect">
            <a:avLst/>
          </a:prstGeom>
          <a:solidFill>
            <a:srgbClr val="A5A5A5"/>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
        <p:nvSpPr>
          <p:cNvPr id="123" name="CustomShape 6"/>
          <p:cNvSpPr/>
          <p:nvPr/>
        </p:nvSpPr>
        <p:spPr>
          <a:xfrm>
            <a:off x="9625680" y="4529160"/>
            <a:ext cx="2106720" cy="1869480"/>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p:style>
        <p:txBody>
          <a:bodyPr/>
          <a:lstStyle/>
          <a:p>
            <a:endParaRPr lang="fr-F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TotalTime>
  <Words>874</Words>
  <Application>Microsoft Office PowerPoint</Application>
  <PresentationFormat>Grand écran</PresentationFormat>
  <Paragraphs>49</Paragraphs>
  <Slides>6</Slides>
  <Notes>0</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6</vt:i4>
      </vt:variant>
    </vt:vector>
  </HeadingPairs>
  <TitlesOfParts>
    <vt:vector size="15" baseType="lpstr">
      <vt:lpstr>Arial</vt:lpstr>
      <vt:lpstr>Arial Black</vt:lpstr>
      <vt:lpstr>Arial,Sans-Serif</vt:lpstr>
      <vt:lpstr>Calibri</vt:lpstr>
      <vt:lpstr>Calibri Light</vt:lpstr>
      <vt:lpstr>Symbol</vt:lpstr>
      <vt:lpstr>Wingdings</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anne</dc:creator>
  <dc:description/>
  <cp:lastModifiedBy>Anne SISSOKO</cp:lastModifiedBy>
  <cp:revision>578</cp:revision>
  <cp:lastPrinted>2024-08-31T14:36:02Z</cp:lastPrinted>
  <dcterms:created xsi:type="dcterms:W3CDTF">2021-03-20T13:25:55Z</dcterms:created>
  <dcterms:modified xsi:type="dcterms:W3CDTF">2024-09-15T18:17:19Z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Grand écran</vt:lpwstr>
  </property>
  <property fmtid="{D5CDD505-2E9C-101B-9397-08002B2CF9AE}" pid="9" name="ScaleCrop">
    <vt:bool>false</vt:bool>
  </property>
  <property fmtid="{D5CDD505-2E9C-101B-9397-08002B2CF9AE}" pid="10" name="ShareDoc">
    <vt:bool>false</vt:bool>
  </property>
  <property fmtid="{D5CDD505-2E9C-101B-9397-08002B2CF9AE}" pid="11" name="Slides">
    <vt:i4>6</vt:i4>
  </property>
</Properties>
</file>