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1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24A1-AFB2-4091-9AD1-449B867D79E2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4FB55-2F02-4876-9121-55F6AD9E267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4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6.png"/><Relationship Id="rId5" Type="http://schemas.openxmlformats.org/officeDocument/2006/relationships/image" Target="../media/image9.wmf"/><Relationship Id="rId10" Type="http://schemas.openxmlformats.org/officeDocument/2006/relationships/image" Target="../media/image15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0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9.wmf"/><Relationship Id="rId4" Type="http://schemas.openxmlformats.org/officeDocument/2006/relationships/image" Target="../media/image21.png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182363"/>
            <a:ext cx="792961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BAC S </a:t>
            </a:r>
            <a:r>
              <a:rPr lang="en-US" sz="2000" b="1" dirty="0" smtClean="0">
                <a:latin typeface="Arial" pitchFamily="34" charset="0"/>
                <a:ea typeface="Calibri" pitchFamily="34" charset="0"/>
              </a:rPr>
              <a:t>Antilles 2013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EXERCICE III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DÉTERMINATION DU RAPPORT e / m POUR L’ÉLECTRON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(5 points)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00042"/>
            <a:ext cx="3172779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5500694" y="100010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203848" y="692696"/>
            <a:ext cx="504056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0,07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786874" cy="574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71480"/>
            <a:ext cx="883866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85992"/>
            <a:ext cx="886887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52"/>
            <a:ext cx="7215238" cy="654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362006" cy="114300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14282" y="1500174"/>
            <a:ext cx="8362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D’après l’échelle de 1,0 cm pour 5,0 kV.m</a:t>
            </a:r>
            <a:r>
              <a:rPr lang="fr-FR" baseline="30000" dirty="0"/>
              <a:t>-1</a:t>
            </a:r>
            <a:r>
              <a:rPr lang="fr-FR" dirty="0"/>
              <a:t>, et comme E = 15,0 </a:t>
            </a:r>
            <a:r>
              <a:rPr lang="fr-FR" dirty="0" smtClean="0"/>
              <a:t>kV.m</a:t>
            </a:r>
            <a:r>
              <a:rPr lang="fr-FR" baseline="30000" dirty="0" smtClean="0"/>
              <a:t>-1 </a:t>
            </a:r>
            <a:r>
              <a:rPr lang="fr-FR" dirty="0" smtClean="0"/>
              <a:t>(document 5), </a:t>
            </a:r>
            <a:r>
              <a:rPr lang="fr-FR" dirty="0"/>
              <a:t>on en déduit </a:t>
            </a:r>
            <a:r>
              <a:rPr lang="fr-FR" dirty="0" smtClean="0"/>
              <a:t>que le champ électrique sera représenté par un vecteur de 3,0 cm :</a:t>
            </a:r>
            <a:endParaRPr lang="fr-FR" dirty="0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1928794" y="2357430"/>
            <a:ext cx="4613275" cy="2657475"/>
            <a:chOff x="1780" y="2385"/>
            <a:chExt cx="7265" cy="4185"/>
          </a:xfrm>
        </p:grpSpPr>
        <p:grpSp>
          <p:nvGrpSpPr>
            <p:cNvPr id="7175" name="Group 7"/>
            <p:cNvGrpSpPr>
              <a:grpSpLocks/>
            </p:cNvGrpSpPr>
            <p:nvPr/>
          </p:nvGrpSpPr>
          <p:grpSpPr bwMode="auto">
            <a:xfrm>
              <a:off x="1780" y="2385"/>
              <a:ext cx="7265" cy="4185"/>
              <a:chOff x="925" y="2025"/>
              <a:chExt cx="7265" cy="4185"/>
            </a:xfrm>
          </p:grpSpPr>
          <p:sp>
            <p:nvSpPr>
              <p:cNvPr id="7176" name="Text Box 8"/>
              <p:cNvSpPr txBox="1">
                <a:spLocks noChangeArrowheads="1"/>
              </p:cNvSpPr>
              <p:nvPr/>
            </p:nvSpPr>
            <p:spPr bwMode="auto">
              <a:xfrm>
                <a:off x="925" y="3182"/>
                <a:ext cx="2225" cy="1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Canon à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électrons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7177" name="Rectangle 9"/>
              <p:cNvSpPr>
                <a:spLocks noChangeArrowheads="1"/>
              </p:cNvSpPr>
              <p:nvPr/>
            </p:nvSpPr>
            <p:spPr bwMode="auto">
              <a:xfrm>
                <a:off x="3150" y="2505"/>
                <a:ext cx="3390" cy="26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7178" name="AutoShape 10"/>
              <p:cNvCxnSpPr>
                <a:cxnSpLocks noChangeShapeType="1"/>
              </p:cNvCxnSpPr>
              <p:nvPr/>
            </p:nvCxnSpPr>
            <p:spPr bwMode="auto">
              <a:xfrm>
                <a:off x="3150" y="3840"/>
                <a:ext cx="478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7179" name="AutoShape 11"/>
              <p:cNvCxnSpPr>
                <a:cxnSpLocks noChangeShapeType="1"/>
              </p:cNvCxnSpPr>
              <p:nvPr/>
            </p:nvCxnSpPr>
            <p:spPr bwMode="auto">
              <a:xfrm>
                <a:off x="3150" y="3840"/>
                <a:ext cx="630" cy="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graphicFrame>
            <p:nvGraphicFramePr>
              <p:cNvPr id="7180" name="Object 12"/>
              <p:cNvGraphicFramePr>
                <a:graphicFrameLocks noChangeAspect="1"/>
              </p:cNvGraphicFramePr>
              <p:nvPr/>
            </p:nvGraphicFramePr>
            <p:xfrm>
              <a:off x="3349" y="3336"/>
              <a:ext cx="315" cy="4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05" r:id="rId4" imgW="203040" imgH="253800" progId="">
                      <p:embed/>
                    </p:oleObj>
                  </mc:Choice>
                  <mc:Fallback>
                    <p:oleObj r:id="rId4" imgW="203040" imgH="253800" progId="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49" y="3336"/>
                            <a:ext cx="315" cy="4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181" name="Text Box 13"/>
              <p:cNvSpPr txBox="1">
                <a:spLocks noChangeArrowheads="1"/>
              </p:cNvSpPr>
              <p:nvPr/>
            </p:nvSpPr>
            <p:spPr bwMode="auto">
              <a:xfrm>
                <a:off x="7660" y="3336"/>
                <a:ext cx="53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x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7182" name="Text Box 14"/>
              <p:cNvSpPr txBox="1">
                <a:spLocks noChangeArrowheads="1"/>
              </p:cNvSpPr>
              <p:nvPr/>
            </p:nvSpPr>
            <p:spPr bwMode="auto">
              <a:xfrm>
                <a:off x="3045" y="3810"/>
                <a:ext cx="53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O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183" name="AutoShape 15"/>
              <p:cNvCxnSpPr>
                <a:cxnSpLocks noChangeShapeType="1"/>
              </p:cNvCxnSpPr>
              <p:nvPr/>
            </p:nvCxnSpPr>
            <p:spPr bwMode="auto">
              <a:xfrm>
                <a:off x="3150" y="5730"/>
                <a:ext cx="339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</p:spPr>
          </p:cxnSp>
          <p:sp>
            <p:nvSpPr>
              <p:cNvPr id="7184" name="Text Box 16"/>
              <p:cNvSpPr txBox="1">
                <a:spLocks noChangeArrowheads="1"/>
              </p:cNvSpPr>
              <p:nvPr/>
            </p:nvSpPr>
            <p:spPr bwMode="auto">
              <a:xfrm>
                <a:off x="4525" y="5730"/>
                <a:ext cx="53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L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7185" name="AutoShape 17"/>
              <p:cNvCxnSpPr>
                <a:cxnSpLocks noChangeShapeType="1"/>
              </p:cNvCxnSpPr>
              <p:nvPr/>
            </p:nvCxnSpPr>
            <p:spPr bwMode="auto">
              <a:xfrm rot="-5400000">
                <a:off x="1591" y="3594"/>
                <a:ext cx="3118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7186" name="Text Box 18"/>
              <p:cNvSpPr txBox="1">
                <a:spLocks noChangeArrowheads="1"/>
              </p:cNvSpPr>
              <p:nvPr/>
            </p:nvSpPr>
            <p:spPr bwMode="auto">
              <a:xfrm>
                <a:off x="2789" y="2025"/>
                <a:ext cx="53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y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7187" name="Text Box 19"/>
              <p:cNvSpPr txBox="1">
                <a:spLocks noChangeArrowheads="1"/>
              </p:cNvSpPr>
              <p:nvPr/>
            </p:nvSpPr>
            <p:spPr bwMode="auto">
              <a:xfrm>
                <a:off x="3175" y="2130"/>
                <a:ext cx="3665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+ + + + + + + + + + + + +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7188" name="Text Box 20"/>
              <p:cNvSpPr txBox="1">
                <a:spLocks noChangeArrowheads="1"/>
              </p:cNvSpPr>
              <p:nvPr/>
            </p:nvSpPr>
            <p:spPr bwMode="auto">
              <a:xfrm>
                <a:off x="3175" y="5040"/>
                <a:ext cx="3665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– – – – – – – – – – – – –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7189" name="AutoShape 21"/>
            <p:cNvCxnSpPr>
              <a:cxnSpLocks noChangeShapeType="1"/>
            </p:cNvCxnSpPr>
            <p:nvPr/>
          </p:nvCxnSpPr>
          <p:spPr bwMode="auto">
            <a:xfrm>
              <a:off x="6510" y="3210"/>
              <a:ext cx="0" cy="170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aphicFrame>
          <p:nvGraphicFramePr>
            <p:cNvPr id="7190" name="Object 22"/>
            <p:cNvGraphicFramePr>
              <a:graphicFrameLocks noChangeAspect="1"/>
            </p:cNvGraphicFramePr>
            <p:nvPr/>
          </p:nvGraphicFramePr>
          <p:xfrm>
            <a:off x="6510" y="3210"/>
            <a:ext cx="506" cy="7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6" r:id="rId6" imgW="139680" imgH="203040" progId="">
                    <p:embed/>
                  </p:oleObj>
                </mc:Choice>
                <mc:Fallback>
                  <p:oleObj r:id="rId6" imgW="139680" imgH="203040" progId="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0" y="3210"/>
                          <a:ext cx="506" cy="7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ZoneTexte 23"/>
          <p:cNvSpPr txBox="1"/>
          <p:nvPr/>
        </p:nvSpPr>
        <p:spPr>
          <a:xfrm>
            <a:off x="6286512" y="507207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9336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00034" y="1071546"/>
            <a:ext cx="81044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Le document 4 indique que des particules de charges opposées s’attirent. Le faisceau d’électrons étant attiré par la plaque chargée positivement, c’est que les électrons sont porteurs d’une charge négative.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2285992"/>
            <a:ext cx="860066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00034" y="385762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Entre les plaques, l’électron n’est soumis qu’à la force électrostatique qui le dévie vers la plaque chargée positivement. Cette force est donc de sens opposé au champ électrostatique, </a:t>
            </a:r>
            <a:r>
              <a:rPr lang="fr-FR" dirty="0" smtClean="0"/>
              <a:t>ce qui est cohérent avec la relation précédente, le signe – indiquant bien que F et E sont de sens opposé.</a:t>
            </a:r>
            <a:endParaRPr lang="fr-FR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71472" y="3357562"/>
          <a:ext cx="93180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4" r:id="rId5" imgW="571252" imgH="215806" progId="Equation.DSMT4">
                  <p:embed/>
                </p:oleObj>
              </mc:Choice>
              <mc:Fallback>
                <p:oleObj r:id="rId5" imgW="571252" imgH="215806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357562"/>
                        <a:ext cx="931800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Connecteur droit avec flèche 8"/>
          <p:cNvCxnSpPr/>
          <p:nvPr/>
        </p:nvCxnSpPr>
        <p:spPr>
          <a:xfrm>
            <a:off x="1457603" y="4757447"/>
            <a:ext cx="142876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857356" y="4755859"/>
            <a:ext cx="142876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572000" y="178592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000628" y="521495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643998" cy="17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00034" y="2071678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On applique la deuxième loi de Newton au système électron, dans le référentiel terrestre supposé galiléen.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71472" y="3429000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Ici, le système n’est soumis qu’à une seule force : </a:t>
            </a:r>
            <a:endParaRPr lang="fr-FR" dirty="0"/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5312086" y="3400125"/>
          <a:ext cx="931863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8" r:id="rId4" imgW="571252" imgH="215806" progId="Equation.DSMT4">
                  <p:embed/>
                </p:oleObj>
              </mc:Choice>
              <mc:Fallback>
                <p:oleObj r:id="rId4" imgW="571252" imgH="215806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2086" y="3400125"/>
                        <a:ext cx="931863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1357290" y="4815197"/>
          <a:ext cx="116475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r:id="rId6" imgW="710891" imgH="215806" progId="Equation.DSMT4">
                  <p:embed/>
                </p:oleObj>
              </mc:Choice>
              <mc:Fallback>
                <p:oleObj r:id="rId6" imgW="710891" imgH="215806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4815197"/>
                        <a:ext cx="1164750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4095247" y="4676384"/>
          <a:ext cx="928694" cy="663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r:id="rId8" imgW="596900" imgH="431800" progId="Equation.DSMT4">
                  <p:embed/>
                </p:oleObj>
              </mc:Choice>
              <mc:Fallback>
                <p:oleObj r:id="rId8" imgW="596900" imgH="4318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247" y="4676384"/>
                        <a:ext cx="928694" cy="6633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595" y="5429264"/>
            <a:ext cx="631252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9656" y="5786454"/>
            <a:ext cx="8184310" cy="85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ZoneTexte 15"/>
          <p:cNvSpPr txBox="1"/>
          <p:nvPr/>
        </p:nvSpPr>
        <p:spPr>
          <a:xfrm>
            <a:off x="500034" y="485776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Donc :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286116" y="485776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Soit :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572396" y="528638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(1,5 pt)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8143932" cy="262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71942"/>
            <a:ext cx="3571900" cy="55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642910" y="3165850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y(x=L) = h</a:t>
            </a:r>
          </a:p>
        </p:txBody>
      </p:sp>
      <p:sp>
        <p:nvSpPr>
          <p:cNvPr id="5" name="Rectangle 4"/>
          <p:cNvSpPr/>
          <p:nvPr/>
        </p:nvSpPr>
        <p:spPr>
          <a:xfrm>
            <a:off x="2857488" y="3165850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Donc h </a:t>
            </a:r>
            <a:r>
              <a:rPr lang="fr-FR" dirty="0"/>
              <a:t>=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3819120" y="3123287"/>
          <a:ext cx="785818" cy="520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r:id="rId5" imgW="647700" imgH="431800" progId="Equation.DSMT4">
                  <p:embed/>
                </p:oleObj>
              </mc:Choice>
              <mc:Fallback>
                <p:oleObj r:id="rId5" imgW="647700" imgH="431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120" y="3123287"/>
                        <a:ext cx="785818" cy="5200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6072198" y="3065537"/>
          <a:ext cx="928694" cy="530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1" r:id="rId7" imgW="736600" imgH="419100" progId="Equation.DSMT4">
                  <p:embed/>
                </p:oleObj>
              </mc:Choice>
              <mc:Fallback>
                <p:oleObj r:id="rId7" imgW="736600" imgH="4191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8" y="3065537"/>
                        <a:ext cx="928694" cy="5306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5414646" y="3165850"/>
            <a:ext cx="657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Soit :</a:t>
            </a:r>
            <a:endParaRPr lang="fr-FR" dirty="0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500034" y="4929197"/>
          <a:ext cx="2643206" cy="73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2" r:id="rId9" imgW="2184400" imgH="609600" progId="Equation.DSMT4">
                  <p:embed/>
                </p:oleObj>
              </mc:Choice>
              <mc:Fallback>
                <p:oleObj r:id="rId9" imgW="2184400" imgH="6096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4929197"/>
                        <a:ext cx="2643206" cy="73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071802" y="5114637"/>
            <a:ext cx="18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= 1,76×10</a:t>
            </a:r>
            <a:r>
              <a:rPr lang="fr-FR" baseline="30000" dirty="0"/>
              <a:t>11</a:t>
            </a:r>
            <a:r>
              <a:rPr lang="fr-FR" dirty="0"/>
              <a:t> </a:t>
            </a:r>
            <a:r>
              <a:rPr lang="fr-FR" dirty="0" smtClean="0"/>
              <a:t>C</a:t>
            </a:r>
            <a:r>
              <a:rPr lang="fr-FR" dirty="0" smtClean="0">
                <a:sym typeface="Symbol" panose="05050102010706020507" pitchFamily="18" charset="2"/>
              </a:rPr>
              <a:t></a:t>
            </a:r>
            <a:r>
              <a:rPr lang="fr-FR" dirty="0" smtClean="0"/>
              <a:t>kg</a:t>
            </a:r>
            <a:r>
              <a:rPr lang="fr-FR" baseline="30000" dirty="0" smtClean="0"/>
              <a:t>-1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7143768" y="350043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072066" y="535782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b="1" i="1" dirty="0">
              <a:solidFill>
                <a:srgbClr val="FF0000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rot="5400000" flipH="1" flipV="1">
            <a:off x="4179091" y="5607859"/>
            <a:ext cx="428628" cy="7143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928926" y="5857892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Attention à ne pas oublier l’unité !!</a:t>
            </a:r>
            <a:endParaRPr lang="fr-FR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10" grpId="0" autoUpdateAnimBg="0"/>
      <p:bldP spid="13" grpId="0"/>
      <p:bldP spid="14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7572428" cy="315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14818"/>
            <a:ext cx="4750005" cy="75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5072074"/>
            <a:ext cx="5263684" cy="143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571876"/>
            <a:ext cx="700092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858016" y="592933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(0,5 pt)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475656" y="5744664"/>
            <a:ext cx="21602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7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699792" y="5826750"/>
            <a:ext cx="504056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0,07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262</Words>
  <Application>Microsoft Office PowerPoint</Application>
  <PresentationFormat>Affichage à l'écran (4:3)</PresentationFormat>
  <Paragraphs>39</Paragraphs>
  <Slides>10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Thème Office</vt:lpstr>
      <vt:lpstr>Equation.DSMT4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indians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Olivier BRUN</dc:creator>
  <cp:lastModifiedBy>BENKADA RICHARD</cp:lastModifiedBy>
  <cp:revision>16</cp:revision>
  <dcterms:created xsi:type="dcterms:W3CDTF">2015-02-24T16:47:57Z</dcterms:created>
  <dcterms:modified xsi:type="dcterms:W3CDTF">2024-01-15T12:20:46Z</dcterms:modified>
</cp:coreProperties>
</file>