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14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44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-329760" y="1290960"/>
            <a:ext cx="9701640" cy="5572440"/>
          </a:xfrm>
          <a:custGeom>
            <a:avLst/>
            <a:gdLst/>
            <a:ahLst/>
            <a:cxnLst/>
            <a:rect l="l" t="t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77" name="CustomShape 2"/>
          <p:cNvSpPr/>
          <p:nvPr/>
        </p:nvSpPr>
        <p:spPr>
          <a:xfrm>
            <a:off x="670320" y="2010600"/>
            <a:ext cx="7372800" cy="4847760"/>
          </a:xfrm>
          <a:custGeom>
            <a:avLst/>
            <a:gdLst/>
            <a:ahLst/>
            <a:cxnLst/>
            <a:rect l="l" t="t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78" name="CustomShape 3"/>
          <p:cNvSpPr/>
          <p:nvPr/>
        </p:nvSpPr>
        <p:spPr>
          <a:xfrm>
            <a:off x="251280" y="1780920"/>
            <a:ext cx="8034840" cy="5082480"/>
          </a:xfrm>
          <a:custGeom>
            <a:avLst/>
            <a:gdLst/>
            <a:ahLst/>
            <a:cxnLst/>
            <a:rect l="l" t="t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prstDash val="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79" name="CustomShape 4"/>
          <p:cNvSpPr/>
          <p:nvPr/>
        </p:nvSpPr>
        <p:spPr>
          <a:xfrm>
            <a:off x="-1080" y="542520"/>
            <a:ext cx="10333440" cy="6320880"/>
          </a:xfrm>
          <a:custGeom>
            <a:avLst/>
            <a:gdLst/>
            <a:ahLst/>
            <a:cxnLst/>
            <a:rect l="l" t="t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0" name="CustomShape 5"/>
          <p:cNvSpPr/>
          <p:nvPr/>
        </p:nvSpPr>
        <p:spPr>
          <a:xfrm>
            <a:off x="3600" y="6178680"/>
            <a:ext cx="503640" cy="680400"/>
          </a:xfrm>
          <a:custGeom>
            <a:avLst/>
            <a:gdLst/>
            <a:ahLst/>
            <a:cxnLst/>
            <a:rect l="l" t="t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68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1" name="CustomShape 6"/>
          <p:cNvSpPr/>
          <p:nvPr/>
        </p:nvSpPr>
        <p:spPr>
          <a:xfrm>
            <a:off x="-1080" y="-59400"/>
            <a:ext cx="11090880" cy="6922800"/>
          </a:xfrm>
          <a:custGeom>
            <a:avLst/>
            <a:gdLst/>
            <a:ahLst/>
            <a:cxnLst/>
            <a:rect l="l" t="t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2" name="CustomShape 7"/>
          <p:cNvSpPr/>
          <p:nvPr/>
        </p:nvSpPr>
        <p:spPr>
          <a:xfrm>
            <a:off x="-1080" y="-1800"/>
            <a:ext cx="1056240" cy="613440"/>
          </a:xfrm>
          <a:custGeom>
            <a:avLst/>
            <a:gdLst/>
            <a:ahLst/>
            <a:cxnLst/>
            <a:rect l="l" t="t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3" name="CustomShape 8"/>
          <p:cNvSpPr/>
          <p:nvPr/>
        </p:nvSpPr>
        <p:spPr>
          <a:xfrm>
            <a:off x="3600" y="-6840"/>
            <a:ext cx="594360" cy="351720"/>
          </a:xfrm>
          <a:custGeom>
            <a:avLst/>
            <a:gdLst/>
            <a:ahLst/>
            <a:cxnLst/>
            <a:rect l="l" t="t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prstDash val="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4" name="CustomShape 9"/>
          <p:cNvSpPr/>
          <p:nvPr/>
        </p:nvSpPr>
        <p:spPr>
          <a:xfrm>
            <a:off x="-1080" y="-1800"/>
            <a:ext cx="356040" cy="212760"/>
          </a:xfrm>
          <a:custGeom>
            <a:avLst/>
            <a:gdLst/>
            <a:ahLst/>
            <a:cxnLst/>
            <a:rect l="l" t="t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prstDash val="dashDot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5" name="CustomShape 10"/>
          <p:cNvSpPr/>
          <p:nvPr/>
        </p:nvSpPr>
        <p:spPr>
          <a:xfrm>
            <a:off x="5426640" y="-1800"/>
            <a:ext cx="5787000" cy="6846120"/>
          </a:xfrm>
          <a:custGeom>
            <a:avLst/>
            <a:gdLst/>
            <a:ahLst/>
            <a:cxnLst/>
            <a:rect l="l" t="t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6" name="CustomShape 11"/>
          <p:cNvSpPr/>
          <p:nvPr/>
        </p:nvSpPr>
        <p:spPr>
          <a:xfrm>
            <a:off x="9235080" y="2880"/>
            <a:ext cx="2950200" cy="2554200"/>
          </a:xfrm>
          <a:custGeom>
            <a:avLst/>
            <a:gdLst/>
            <a:ahLst/>
            <a:cxnLst/>
            <a:rect l="l" t="t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7" name="CustomShape 12"/>
          <p:cNvSpPr/>
          <p:nvPr/>
        </p:nvSpPr>
        <p:spPr>
          <a:xfrm>
            <a:off x="8842320" y="1481400"/>
            <a:ext cx="2925000" cy="246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de-DE" sz="40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ACTIVITES PHYSIQUES A BERTHELOT</a:t>
            </a:r>
            <a:endParaRPr lang="fr-FR" sz="4000" b="0" strike="noStrike" spc="-1">
              <a:latin typeface="Arial"/>
            </a:endParaRPr>
          </a:p>
        </p:txBody>
      </p:sp>
      <p:sp>
        <p:nvSpPr>
          <p:cNvPr id="88" name="CustomShape 13"/>
          <p:cNvSpPr/>
          <p:nvPr/>
        </p:nvSpPr>
        <p:spPr>
          <a:xfrm>
            <a:off x="8842320" y="4078080"/>
            <a:ext cx="2925000" cy="1306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9" name="CustomShape 14"/>
          <p:cNvSpPr/>
          <p:nvPr/>
        </p:nvSpPr>
        <p:spPr>
          <a:xfrm>
            <a:off x="10020960" y="-1800"/>
            <a:ext cx="2164320" cy="1357200"/>
          </a:xfrm>
          <a:custGeom>
            <a:avLst/>
            <a:gdLst/>
            <a:ahLst/>
            <a:cxnLst/>
            <a:rect l="l" t="t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prstDash val="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0" name="CustomShape 15"/>
          <p:cNvSpPr/>
          <p:nvPr/>
        </p:nvSpPr>
        <p:spPr>
          <a:xfrm>
            <a:off x="11290680" y="-1800"/>
            <a:ext cx="894240" cy="533520"/>
          </a:xfrm>
          <a:custGeom>
            <a:avLst/>
            <a:gdLst/>
            <a:ahLst/>
            <a:cxnLst/>
            <a:rect l="l" t="t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1" name="CustomShape 16"/>
          <p:cNvSpPr/>
          <p:nvPr/>
        </p:nvSpPr>
        <p:spPr>
          <a:xfrm rot="20931600">
            <a:off x="752040" y="2217960"/>
            <a:ext cx="4417560" cy="4258440"/>
          </a:xfrm>
          <a:custGeom>
            <a:avLst/>
            <a:gdLst/>
            <a:ahLst/>
            <a:cxnLst/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pic>
        <p:nvPicPr>
          <p:cNvPr id="92" name="Image 4" descr="Une image contenant graphiques vectoriels&#10;&#10;Description générée automatiquement"/>
          <p:cNvPicPr/>
          <p:nvPr/>
        </p:nvPicPr>
        <p:blipFill>
          <a:blip r:embed="rId2"/>
          <a:srcRect l="13917" r="13088"/>
          <a:stretch/>
        </p:blipFill>
        <p:spPr>
          <a:xfrm>
            <a:off x="921960" y="465120"/>
            <a:ext cx="7760880" cy="5342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466200" y="448200"/>
            <a:ext cx="3413160" cy="380016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4" name="CustomShape 2"/>
          <p:cNvSpPr/>
          <p:nvPr/>
        </p:nvSpPr>
        <p:spPr>
          <a:xfrm>
            <a:off x="777240" y="731520"/>
            <a:ext cx="2844000" cy="323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3200" b="1" strike="noStrike" spc="-1">
                <a:solidFill>
                  <a:srgbClr val="FFFFFF"/>
                </a:solidFill>
                <a:latin typeface="Arial"/>
                <a:ea typeface="DejaVu Sans"/>
              </a:rPr>
              <a:t>EDUCATION PHYSIQUE ET SPORTIVE (EPS)</a:t>
            </a:r>
            <a:br/>
            <a:r>
              <a:rPr lang="fr-FR" sz="2400" b="0" strike="noStrike" spc="-1">
                <a:solidFill>
                  <a:srgbClr val="FFFFFF"/>
                </a:solidFill>
                <a:latin typeface="Arial"/>
                <a:ea typeface="DejaVu Sans"/>
              </a:rPr>
              <a:t>un projet: réussite bienveillance vivre ensemble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466200" y="4419360"/>
            <a:ext cx="3413160" cy="197892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6" name="CustomShape 4"/>
          <p:cNvSpPr/>
          <p:nvPr/>
        </p:nvSpPr>
        <p:spPr>
          <a:xfrm>
            <a:off x="4044600" y="448200"/>
            <a:ext cx="7687440" cy="595152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7" name="CustomShape 5"/>
          <p:cNvSpPr/>
          <p:nvPr/>
        </p:nvSpPr>
        <p:spPr>
          <a:xfrm>
            <a:off x="4379760" y="686880"/>
            <a:ext cx="7036560" cy="547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spcAft>
                <a:spcPts val="601"/>
              </a:spcAft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                       </a:t>
            </a:r>
            <a:r>
              <a:rPr lang="en-US" sz="1800" b="1" strike="noStrike" spc="-1">
                <a:solidFill>
                  <a:srgbClr val="000000"/>
                </a:solidFill>
                <a:latin typeface="Arial Black"/>
                <a:ea typeface="Calibri"/>
              </a:rPr>
              <a:t> 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90000"/>
              </a:lnSpc>
              <a:spcAft>
                <a:spcPts val="601"/>
              </a:spcAft>
              <a:tabLst>
                <a:tab pos="0" algn="l"/>
              </a:tabLst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Calibri"/>
              </a:rPr>
              <a:t>Au lycée, dans la continuité du collège, l'éducation physique doit permettre à chaque élève: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de développer sa motricité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de savoir se préparer et s'entraîner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de construire durablement sa santé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d'exercer sa responsabilité individuelle et au sein d'un collectif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d'accéder au patrimoine culturel et artistique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Calibri"/>
              </a:rPr>
              <a:t>En seconde, l'élève devra construire des compétences au travers d'activités classées par champs d'apprentissage(CA)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Calibri"/>
              </a:rPr>
              <a:t> il y en a 5 en lycée, 4 en collège. 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Calibri"/>
              </a:rPr>
              <a:t>les 5 CA constituent un passage obligé sur le cursus des élèves.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NOS CA à BERTHELOT: 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 CA 1= Athlétisme   CA 2= Course d'orientation CA 3= Danse, Acrosport  CA4=  Volley Basket Badminton Tennis de table CA 5 =  Step, course en durée, cross-training ...</a:t>
            </a:r>
            <a:endParaRPr lang="fr-FR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Nous évaluons: l'attitude, la capacité, les connaissances , et les progrès effectués.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66200" y="448200"/>
            <a:ext cx="3413160" cy="380016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9" name="CustomShape 2"/>
          <p:cNvSpPr/>
          <p:nvPr/>
        </p:nvSpPr>
        <p:spPr>
          <a:xfrm>
            <a:off x="777240" y="731520"/>
            <a:ext cx="2844000" cy="323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100" b="0" strike="noStrike" spc="-1">
                <a:solidFill>
                  <a:srgbClr val="FFFFFF"/>
                </a:solidFill>
                <a:latin typeface="Calibri Light"/>
                <a:ea typeface="DejaVu Sans"/>
              </a:rPr>
              <a:t>                                </a:t>
            </a:r>
            <a:r>
              <a:rPr lang="fr-FR" sz="2100" b="0" strike="noStrike" spc="-1">
                <a:solidFill>
                  <a:srgbClr val="FFFFFF"/>
                </a:solidFill>
                <a:latin typeface="Arial Black"/>
                <a:ea typeface="DejaVu Sans"/>
              </a:rPr>
              <a:t>BAC EPS </a:t>
            </a:r>
            <a:r>
              <a:rPr lang="fr-FR" sz="2100" b="0" strike="noStrike" spc="-1">
                <a:solidFill>
                  <a:srgbClr val="FFFFFF"/>
                </a:solidFill>
                <a:latin typeface="Arial"/>
                <a:ea typeface="DejaVu Sans"/>
              </a:rPr>
              <a:t>(coefficient 6)</a:t>
            </a:r>
            <a:endParaRPr lang="fr-FR" sz="2100" b="0" strike="noStrike" spc="-1"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466200" y="4419360"/>
            <a:ext cx="3413160" cy="197892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1" name="CustomShape 4"/>
          <p:cNvSpPr/>
          <p:nvPr/>
        </p:nvSpPr>
        <p:spPr>
          <a:xfrm>
            <a:off x="4044600" y="448200"/>
            <a:ext cx="7687440" cy="595152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2" name="CustomShape 5"/>
          <p:cNvSpPr/>
          <p:nvPr/>
        </p:nvSpPr>
        <p:spPr>
          <a:xfrm>
            <a:off x="4379760" y="686880"/>
            <a:ext cx="7036560" cy="547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lnSpcReduction="10000"/>
          </a:bodyPr>
          <a:lstStyle/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6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 C'EST UN CONTRÔLE EN COURS DE FORMATION EN EPS (CCF EPS)</a:t>
            </a:r>
            <a:endParaRPr lang="fr-FR" sz="2600" b="0" strike="noStrike" spc="-1" dirty="0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6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L’évaluation s’appuie sur un référentiel national.</a:t>
            </a:r>
            <a:endParaRPr lang="fr-FR" sz="26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2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Les élèves choisissent un menu composé de 3 activités. Il y a une évaluation par activité à des dates différentes. La moyenne des 3 notes constituent  la note du bac EPS, comptant pour le baccalauréat de l'élève. </a:t>
            </a:r>
            <a:endParaRPr lang="fr-FR" sz="26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Dispense annuelle du médecin l’élève sera dispensé des épreuves du CCF BAC EPS.</a:t>
            </a:r>
            <a:endParaRPr lang="fr-FR" sz="14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Dispense ponctuelle du médecin le jour de l’évaluation CCF BAC EPS l’élève se verra proposer une date de rattrapage courant mai, sur l’activité ratée sauf le </a:t>
            </a:r>
            <a:r>
              <a:rPr lang="fr-FR" sz="1400" b="0" strike="noStrike" spc="-1" dirty="0" err="1">
                <a:solidFill>
                  <a:srgbClr val="FF0000"/>
                </a:solidFill>
                <a:latin typeface="Calibri"/>
                <a:ea typeface="Calibri"/>
              </a:rPr>
              <a:t>step</a:t>
            </a:r>
            <a:r>
              <a:rPr lang="fr-FR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 ou sur une activité différente. (La marche sportive sera proposée).</a:t>
            </a:r>
            <a:endParaRPr lang="fr-FR" sz="14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Pas de dispense, et absence le jour de l’évaluation CCF BAC EPS, sans justificatif, abs sera mis sur CYCLADES ce qui équivaut à un zéro. </a:t>
            </a:r>
            <a:endParaRPr lang="fr-FR" sz="14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4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Toutes les dispenses passent obligatoirement par le professeur d’EPS. Et toutes les dispenses de moins de 2 mois, l’élève est tenu dans la mesure du possible d’assister au cours.</a:t>
            </a:r>
            <a:endParaRPr lang="fr-FR" sz="1400" b="0" strike="noStrike" spc="-1" dirty="0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c'est différent des notes de bulletin.</a:t>
            </a:r>
            <a:endParaRPr lang="fr-FR" sz="26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0" y="0"/>
            <a:ext cx="12191040" cy="6856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4" name="CustomShape 2"/>
          <p:cNvSpPr/>
          <p:nvPr/>
        </p:nvSpPr>
        <p:spPr>
          <a:xfrm>
            <a:off x="199440" y="554040"/>
            <a:ext cx="5741280" cy="5741280"/>
          </a:xfrm>
          <a:prstGeom prst="ellipse">
            <a:avLst/>
          </a:prstGeom>
          <a:gradFill rotWithShape="0">
            <a:gsLst>
              <a:gs pos="0">
                <a:srgbClr val="4472C4"/>
              </a:gs>
              <a:gs pos="100000">
                <a:srgbClr val="ED7D31"/>
              </a:gs>
            </a:gsLst>
            <a:lin ang="27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5" name="CustomShape 3"/>
          <p:cNvSpPr/>
          <p:nvPr/>
        </p:nvSpPr>
        <p:spPr>
          <a:xfrm>
            <a:off x="1245240" y="1289880"/>
            <a:ext cx="3650040" cy="4269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fr-FR" sz="2700" b="0" strike="noStrike" spc="-1">
                <a:solidFill>
                  <a:srgbClr val="FFFFFF"/>
                </a:solidFill>
                <a:latin typeface="Arial Black"/>
                <a:ea typeface="DejaVu Sans"/>
              </a:rPr>
              <a:t>              OPTION EPS</a:t>
            </a:r>
            <a:endParaRPr lang="fr-FR" sz="2700" b="0" strike="noStrike" spc="-1">
              <a:latin typeface="Arial"/>
            </a:endParaRPr>
          </a:p>
        </p:txBody>
      </p:sp>
      <p:sp>
        <p:nvSpPr>
          <p:cNvPr id="106" name="CustomShape 4"/>
          <p:cNvSpPr/>
          <p:nvPr/>
        </p:nvSpPr>
        <p:spPr>
          <a:xfrm>
            <a:off x="1123560" y="374400"/>
            <a:ext cx="170280" cy="170280"/>
          </a:xfrm>
          <a:custGeom>
            <a:avLst/>
            <a:gdLst/>
            <a:ahLst/>
            <a:cxnLst/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2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7" name="CustomShape 5"/>
          <p:cNvSpPr/>
          <p:nvPr/>
        </p:nvSpPr>
        <p:spPr>
          <a:xfrm>
            <a:off x="550080" y="1084680"/>
            <a:ext cx="156600" cy="156600"/>
          </a:xfrm>
          <a:custGeom>
            <a:avLst/>
            <a:gdLst/>
            <a:ahLst/>
            <a:cxnLst/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2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8" name="CustomShape 6"/>
          <p:cNvSpPr/>
          <p:nvPr/>
        </p:nvSpPr>
        <p:spPr>
          <a:xfrm>
            <a:off x="6297120" y="518400"/>
            <a:ext cx="4770360" cy="583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89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2000" b="1" strike="noStrike" spc="-1">
                <a:solidFill>
                  <a:srgbClr val="000000"/>
                </a:solidFill>
                <a:latin typeface="Calibri"/>
                <a:ea typeface="DejaVu Sans"/>
              </a:rPr>
              <a:t>C'est une option facultative, mais qui une fois choisie , doit être suivie toute l'année.</a:t>
            </a:r>
            <a:endParaRPr lang="fr-FR" sz="20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Calibri"/>
              </a:rPr>
              <a:t>Vous entrez en seconde, ou en première, profitez, il y a la possibilité de faire gratuitement 3 h en plus de sport par semaine.</a:t>
            </a:r>
            <a:endParaRPr lang="fr-FR" sz="20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r>
              <a:rPr lang="fr-FR" sz="2000" b="1" strike="noStrike" spc="-1">
                <a:solidFill>
                  <a:srgbClr val="000000"/>
                </a:solidFill>
                <a:latin typeface="Calibri"/>
                <a:ea typeface="Calibri"/>
              </a:rPr>
              <a:t>Peu de lycées offrent cette possibilité !</a:t>
            </a: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lang="fr-FR" sz="20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Calibri"/>
              </a:rPr>
              <a:t>Quelque-soit votre niveau de départ, vous pouvez vous inscrire, avec pour objectif de gagner des points supplémentaires au BAC coef 2 ou 4 si suivi en première et terminale. Ou pour un objectif plus personnel</a:t>
            </a:r>
            <a:endParaRPr lang="fr-FR" sz="20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Calibri"/>
              </a:rPr>
              <a:t> L’option fait partie du parcours de formation du lycéen de la seconde à la terminale. Elle est évaluée. Si vous en avez fait en seconde vous êtes prioritaire. La jauge est de : seconde 36 première 30 terminale 26</a:t>
            </a:r>
            <a:endParaRPr lang="fr-FR" sz="20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000" b="1" strike="noStrike" spc="-1">
                <a:solidFill>
                  <a:srgbClr val="000000"/>
                </a:solidFill>
                <a:latin typeface="Calibri"/>
                <a:ea typeface="Calibri"/>
              </a:rPr>
              <a:t>OBJECTIFS : pratiquer et réfléchir: </a:t>
            </a: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Calibri"/>
              </a:rPr>
              <a:t>Développer une culture corporelle, approfondir et découvrir de nouvelles activités physiques, conduire et réaliser  des projets collectifs.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109" name="CustomShape 7"/>
          <p:cNvSpPr/>
          <p:nvPr/>
        </p:nvSpPr>
        <p:spPr>
          <a:xfrm>
            <a:off x="5436720" y="5751720"/>
            <a:ext cx="111240" cy="111240"/>
          </a:xfrm>
          <a:custGeom>
            <a:avLst/>
            <a:gdLst/>
            <a:ahLst/>
            <a:cxnLst/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0" name="Line 8"/>
          <p:cNvSpPr/>
          <p:nvPr/>
        </p:nvSpPr>
        <p:spPr>
          <a:xfrm>
            <a:off x="11585880" y="3610080"/>
            <a:ext cx="0" cy="3238920"/>
          </a:xfrm>
          <a:prstGeom prst="line">
            <a:avLst/>
          </a:prstGeom>
          <a:ln w="25560" cap="sq">
            <a:solidFill>
              <a:srgbClr val="3F6EC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459000" y="453960"/>
            <a:ext cx="6674040" cy="1876680"/>
          </a:xfrm>
          <a:prstGeom prst="rect">
            <a:avLst/>
          </a:prstGeom>
          <a:solidFill>
            <a:srgbClr val="704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2" name="CustomShape 2"/>
          <p:cNvSpPr/>
          <p:nvPr/>
        </p:nvSpPr>
        <p:spPr>
          <a:xfrm>
            <a:off x="731520" y="731520"/>
            <a:ext cx="6088680" cy="142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55000"/>
          </a:bodyPr>
          <a:lstStyle/>
          <a:p>
            <a:pPr>
              <a:lnSpc>
                <a:spcPct val="90000"/>
              </a:lnSpc>
            </a:pPr>
            <a:r>
              <a:rPr lang="fr-FR" sz="3600" b="0" strike="noStrike" spc="-1">
                <a:solidFill>
                  <a:srgbClr val="FFFFFF"/>
                </a:solidFill>
                <a:latin typeface="Arial Black"/>
                <a:ea typeface="DejaVu Sans"/>
              </a:rPr>
              <a:t>L'ASSOCIATION SPORTIVE DE BERTHELOT(AS)</a:t>
            </a:r>
            <a:br/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Accessibilité responsabilité innovation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13" name="CustomShape 3"/>
          <p:cNvSpPr/>
          <p:nvPr/>
        </p:nvSpPr>
        <p:spPr>
          <a:xfrm>
            <a:off x="7277040" y="461880"/>
            <a:ext cx="2148120" cy="1869120"/>
          </a:xfrm>
          <a:prstGeom prst="rect">
            <a:avLst/>
          </a:prstGeom>
          <a:solidFill>
            <a:schemeClr val="accent5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4" name="CustomShape 4"/>
          <p:cNvSpPr/>
          <p:nvPr/>
        </p:nvSpPr>
        <p:spPr>
          <a:xfrm>
            <a:off x="9573840" y="453240"/>
            <a:ext cx="2148120" cy="1877400"/>
          </a:xfrm>
          <a:prstGeom prst="rect">
            <a:avLst/>
          </a:prstGeom>
          <a:solidFill>
            <a:srgbClr val="A449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5" name="CustomShape 5"/>
          <p:cNvSpPr/>
          <p:nvPr/>
        </p:nvSpPr>
        <p:spPr>
          <a:xfrm>
            <a:off x="459000" y="2481120"/>
            <a:ext cx="6674040" cy="391716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pic>
        <p:nvPicPr>
          <p:cNvPr id="116" name="Image 4" descr="Une image contenant personne, sport athlétique, joueur, sport&#10;&#10;Description générée automatiquement"/>
          <p:cNvPicPr/>
          <p:nvPr/>
        </p:nvPicPr>
        <p:blipFill>
          <a:blip r:embed="rId2"/>
          <a:srcRect l="12575" r="11510"/>
          <a:stretch/>
        </p:blipFill>
        <p:spPr>
          <a:xfrm>
            <a:off x="7277040" y="2481120"/>
            <a:ext cx="4455000" cy="3917160"/>
          </a:xfrm>
          <a:prstGeom prst="rect">
            <a:avLst/>
          </a:prstGeom>
          <a:ln>
            <a:noFill/>
          </a:ln>
        </p:spPr>
      </p:pic>
      <p:sp>
        <p:nvSpPr>
          <p:cNvPr id="117" name="CustomShape 6"/>
          <p:cNvSpPr/>
          <p:nvPr/>
        </p:nvSpPr>
        <p:spPr>
          <a:xfrm>
            <a:off x="665640" y="2573280"/>
            <a:ext cx="6143760" cy="381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1300" b="1" strike="noStrike" spc="-1" dirty="0">
                <a:solidFill>
                  <a:srgbClr val="000000"/>
                </a:solidFill>
                <a:latin typeface="Arial"/>
                <a:ea typeface="Calibri"/>
              </a:rPr>
              <a:t>ACTIVITES PROPOSEES : </a:t>
            </a:r>
            <a:r>
              <a:rPr lang="fr-FR" sz="13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 Mercredi 13h30 15h30 :Volley,  </a:t>
            </a:r>
            <a:endParaRPr lang="fr-FR" sz="1300" b="0" strike="noStrike" spc="-1" dirty="0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13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self-service sportif lundi mardi jeudi vendredi 13h 14h: Volley badminton danse tennis de</a:t>
            </a:r>
            <a:r>
              <a:rPr lang="fr-FR" sz="1300" b="0" strike="noStrike" spc="-1" dirty="0">
                <a:latin typeface="Arial"/>
                <a:ea typeface="Calibri"/>
              </a:rPr>
              <a:t> table </a:t>
            </a:r>
            <a:r>
              <a:rPr lang="fr-FR" sz="1300" b="0" strike="noStrike" spc="-1" dirty="0">
                <a:solidFill>
                  <a:srgbClr val="FF0000"/>
                </a:solidFill>
                <a:latin typeface="Arial"/>
                <a:ea typeface="Calibri"/>
              </a:rPr>
              <a:t>informations sur le tableau à l’entrée du gymnase à partir du :10 septembre début de l’AS : lundi 15 septembre</a:t>
            </a:r>
            <a:endParaRPr lang="fr-FR" sz="1300" b="0" strike="noStrike" spc="-1" dirty="0">
              <a:solidFill>
                <a:srgbClr val="FF0000"/>
              </a:solidFill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1300" b="1" strike="noStrike" spc="-1" dirty="0">
                <a:solidFill>
                  <a:srgbClr val="000000"/>
                </a:solidFill>
                <a:latin typeface="Arial"/>
                <a:ea typeface="Calibri"/>
              </a:rPr>
              <a:t>L'association sportive du lycée Berthelot vous propose:</a:t>
            </a:r>
            <a:endParaRPr lang="fr-FR" sz="13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3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Des entraînements, des RDV sportifs: compétitions classiques et aussi en loisir</a:t>
            </a:r>
            <a:endParaRPr lang="fr-FR" sz="13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3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Des RDV  de vivre ensemble : le sport partagé</a:t>
            </a:r>
            <a:endParaRPr lang="fr-FR" sz="13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3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Des manifestations: je danse donc je donne.</a:t>
            </a:r>
            <a:endParaRPr lang="fr-FR" sz="13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3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 Des rencontres amicales intra-muros au carnaval: basket ou volley</a:t>
            </a:r>
            <a:endParaRPr lang="fr-FR" sz="13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3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Un self-service sportif: sur la pause méridienne gymnase ouvert 4fois par semaine : badminton volley  danse tennis de table.</a:t>
            </a:r>
            <a:endParaRPr lang="fr-FR" sz="1300" b="0" strike="noStrike" spc="-1" dirty="0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3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Sur la carte jeune conseil régional, 15 euros sont alloués au sport scolaire, pour la cotisation annuelle de l'AS. vous donnez  votre N° de carte jeune ainsi vous serez licenciés et protégés, afin de vous permettre de participer aux divers RDV. Les 10 euros versés à l‘inscription ne servant qu‘à nous aider à fonctionner. </a:t>
            </a:r>
            <a:endParaRPr lang="fr-FR" sz="13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fr-FR" sz="13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459000" y="453960"/>
            <a:ext cx="11273040" cy="18766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9" name="CustomShape 2"/>
          <p:cNvSpPr/>
          <p:nvPr/>
        </p:nvSpPr>
        <p:spPr>
          <a:xfrm>
            <a:off x="731520" y="731520"/>
            <a:ext cx="10665000" cy="142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3100" b="0" strike="noStrike" spc="-1" dirty="0">
                <a:solidFill>
                  <a:srgbClr val="FFFFFF"/>
                </a:solidFill>
                <a:latin typeface="Calibri Light"/>
                <a:ea typeface="DejaVu Sans"/>
              </a:rPr>
              <a:t>   </a:t>
            </a:r>
            <a:r>
              <a:rPr lang="fr-FR" sz="3100" b="1" strike="noStrike" spc="-1" dirty="0">
                <a:solidFill>
                  <a:srgbClr val="FFFFFF"/>
                </a:solidFill>
                <a:latin typeface="Arial Black"/>
                <a:ea typeface="DejaVu Sans"/>
              </a:rPr>
              <a:t>A VENIR POUR 2022</a:t>
            </a:r>
            <a:r>
              <a:rPr lang="fr-FR" sz="3100" b="0" strike="noStrike" spc="-1" dirty="0">
                <a:solidFill>
                  <a:srgbClr val="FFFFFF"/>
                </a:solidFill>
                <a:latin typeface="Calibri Light"/>
                <a:ea typeface="DejaVu Sans"/>
              </a:rPr>
              <a:t> </a:t>
            </a:r>
            <a:r>
              <a:rPr lang="fr-FR" sz="3100" b="1" strike="noStrike" spc="-1" dirty="0">
                <a:solidFill>
                  <a:srgbClr val="FFFFFF"/>
                </a:solidFill>
                <a:latin typeface="Arial Black"/>
                <a:ea typeface="DejaVu Sans"/>
              </a:rPr>
              <a:t>PROJET</a:t>
            </a:r>
            <a:r>
              <a:rPr lang="fr-FR" sz="3100" b="0" strike="noStrike" spc="-1" dirty="0">
                <a:solidFill>
                  <a:srgbClr val="FFFFFF"/>
                </a:solidFill>
                <a:latin typeface="Calibri Light"/>
                <a:ea typeface="DejaVu Sans"/>
              </a:rPr>
              <a:t> </a:t>
            </a:r>
            <a:br>
              <a:rPr dirty="0"/>
            </a:br>
            <a:r>
              <a:rPr lang="fr-FR" sz="3100" b="0" strike="noStrike" spc="-1" dirty="0">
                <a:solidFill>
                  <a:srgbClr val="FFFFFF"/>
                </a:solidFill>
                <a:latin typeface="Calibri Light"/>
                <a:ea typeface="DejaVu Sans"/>
              </a:rPr>
              <a:t> </a:t>
            </a:r>
            <a:r>
              <a:rPr lang="fr-FR" sz="31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Enseignement de spécialité éducation physique pratique et culture sportive en classe de 1ère (4h) </a:t>
            </a:r>
            <a:r>
              <a:rPr lang="fr-FR" sz="31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Non retenu</a:t>
            </a:r>
            <a:endParaRPr lang="fr-FR" sz="31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459000" y="2481120"/>
            <a:ext cx="9005760" cy="391716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21" name="CustomShape 4"/>
          <p:cNvSpPr/>
          <p:nvPr/>
        </p:nvSpPr>
        <p:spPr>
          <a:xfrm>
            <a:off x="789480" y="2435400"/>
            <a:ext cx="8671320" cy="419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4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fr-FR" sz="1800" b="0" strike="noStrike" spc="-1" dirty="0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Cet enseignement s'adresse à tous les lycéens ayant une appétence pour les activités physique sportives et artistiques, dans leurs dimensions pratiques, sociales et culturelles. Cet enseignement prolonge et enrichit l'enseignement d'EPS.</a:t>
            </a:r>
            <a:endParaRPr lang="fr-FR" sz="1600" b="0" strike="noStrike" spc="-1" dirty="0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144h  </a:t>
            </a:r>
            <a:endParaRPr lang="fr-FR" sz="16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   Apports Pratiques : développement de compétences dans plusieurs APSA. perfectionnement, adaptation motrice, connaissances enrichies sur les pratiques motrices.</a:t>
            </a:r>
            <a:endParaRPr lang="fr-FR" sz="16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 Apports théoriques sur la culture sportive et mise en place de projet collectif. Temps de réflexion, apports de connaissances.</a:t>
            </a:r>
            <a:endParaRPr lang="fr-FR" sz="1600" b="0" strike="noStrike" spc="-1" dirty="0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 Cet EDS est destiné aux élèves s'orientant vers des parcours touchant les métiers du sport: </a:t>
            </a:r>
            <a:endParaRPr lang="fr-FR" sz="16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Enseignement, entraînement, management et gestion de structure sportive, communication, animation, tourisme et loisir sportif, santé et rééducation, santé et bien-être, sécurité et protection des personnes, conception vente et distribution de matériel sportif.</a:t>
            </a:r>
            <a:endParaRPr lang="fr-FR" sz="16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    </a:t>
            </a:r>
            <a:r>
              <a:rPr lang="fr-FR" sz="26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pourra être représenté ultérieurement </a:t>
            </a: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                        </a:t>
            </a:r>
            <a:endParaRPr lang="fr-FR" sz="16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fr-FR" sz="1600" b="0" strike="noStrike" spc="-1" dirty="0">
              <a:latin typeface="Arial"/>
            </a:endParaRPr>
          </a:p>
        </p:txBody>
      </p:sp>
      <p:sp>
        <p:nvSpPr>
          <p:cNvPr id="122" name="CustomShape 5"/>
          <p:cNvSpPr/>
          <p:nvPr/>
        </p:nvSpPr>
        <p:spPr>
          <a:xfrm>
            <a:off x="9625680" y="2481120"/>
            <a:ext cx="2111040" cy="189792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23" name="CustomShape 6"/>
          <p:cNvSpPr/>
          <p:nvPr/>
        </p:nvSpPr>
        <p:spPr>
          <a:xfrm>
            <a:off x="9625680" y="4529160"/>
            <a:ext cx="2106360" cy="186912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886</Words>
  <Application>Microsoft Office PowerPoint</Application>
  <PresentationFormat>Grand écran</PresentationFormat>
  <Paragraphs>49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5" baseType="lpstr">
      <vt:lpstr>Arial</vt:lpstr>
      <vt:lpstr>Arial Black</vt:lpstr>
      <vt:lpstr>Arial,Sans-Serif</vt:lpstr>
      <vt:lpstr>Calibri</vt:lpstr>
      <vt:lpstr>Calibri Light</vt:lpstr>
      <vt:lpstr>Symbol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anne</dc:creator>
  <dc:description/>
  <cp:lastModifiedBy>Anne SISSOKO</cp:lastModifiedBy>
  <cp:revision>580</cp:revision>
  <cp:lastPrinted>2024-08-31T14:36:02Z</cp:lastPrinted>
  <dcterms:created xsi:type="dcterms:W3CDTF">2021-03-20T13:25:55Z</dcterms:created>
  <dcterms:modified xsi:type="dcterms:W3CDTF">2025-08-28T07:19:30Z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Grand écran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