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13EA6-1109-4D55-B0A6-4A87FBA7B9B1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080E4-269A-4767-8D54-6599C62EC62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124744"/>
            <a:ext cx="835824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ndale Sans UI"/>
                <a:cs typeface="Arial" pitchFamily="34" charset="0"/>
              </a:rPr>
              <a:t>BAC S 09-2013 Antilles Guyane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ndale Sans U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ndale Sans UI"/>
              </a:rPr>
              <a:t>Exercice 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ndale Sans U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ndale Sans UI"/>
              </a:rPr>
              <a:t>De Hubble à James Webb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ndale Sans U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ndale Sans UI"/>
              </a:rPr>
              <a:t>5 points</a:t>
            </a:r>
            <a:r>
              <a:rPr kumimoji="0" lang="fr-F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21537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1714488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Pour calculer la valeur de T : R</a:t>
            </a:r>
            <a:r>
              <a:rPr lang="fr-FR" baseline="-25000" dirty="0"/>
              <a:t>T</a:t>
            </a:r>
            <a:r>
              <a:rPr lang="fr-FR" dirty="0"/>
              <a:t> et h sont à exprimer en m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85794"/>
            <a:ext cx="1857388" cy="68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357430"/>
            <a:ext cx="5572164" cy="7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215074" y="2857496"/>
            <a:ext cx="876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28596" y="5805264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1.7.  Ce satellite n’est pas géostationnaire car il n’a ni l’altitude d’environ 36 000 km, ni une période de révolution de 24h.  </a:t>
            </a:r>
            <a:r>
              <a:rPr lang="fr-FR" b="1" i="1" smtClean="0">
                <a:solidFill>
                  <a:srgbClr val="FF0000"/>
                </a:solidFill>
              </a:rPr>
              <a:t>(0,5 pt)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286808" cy="32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3571876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Calcul du poids de la fusée : P = </a:t>
            </a:r>
            <a:r>
              <a:rPr lang="fr-FR" dirty="0" err="1"/>
              <a:t>M.g</a:t>
            </a:r>
            <a:r>
              <a:rPr lang="fr-FR" dirty="0"/>
              <a:t>	avec </a:t>
            </a:r>
            <a:r>
              <a:rPr lang="fr-FR" i="1" dirty="0"/>
              <a:t>M</a:t>
            </a:r>
            <a:r>
              <a:rPr lang="fr-FR" dirty="0"/>
              <a:t> la masse en kg</a:t>
            </a:r>
          </a:p>
        </p:txBody>
      </p:sp>
      <p:sp>
        <p:nvSpPr>
          <p:cNvPr id="4" name="Rectangle 3"/>
          <p:cNvSpPr/>
          <p:nvPr/>
        </p:nvSpPr>
        <p:spPr>
          <a:xfrm>
            <a:off x="428596" y="3929066"/>
            <a:ext cx="3047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P = </a:t>
            </a:r>
            <a:r>
              <a:rPr lang="fr-FR" dirty="0" smtClean="0"/>
              <a:t>780 × 10</a:t>
            </a:r>
            <a:r>
              <a:rPr lang="fr-FR" baseline="30000" dirty="0" smtClean="0"/>
              <a:t>3 </a:t>
            </a:r>
            <a:r>
              <a:rPr lang="fr-FR" dirty="0" smtClean="0"/>
              <a:t>× 9,8 </a:t>
            </a:r>
            <a:r>
              <a:rPr lang="fr-FR" dirty="0"/>
              <a:t>= </a:t>
            </a:r>
            <a:r>
              <a:rPr lang="fr-FR" dirty="0" smtClean="0"/>
              <a:t>7,6.10</a:t>
            </a:r>
            <a:r>
              <a:rPr lang="fr-FR" baseline="30000" dirty="0" smtClean="0"/>
              <a:t>6</a:t>
            </a:r>
            <a:r>
              <a:rPr lang="fr-FR" dirty="0" smtClean="0"/>
              <a:t> </a:t>
            </a:r>
            <a:r>
              <a:rPr lang="fr-FR" dirty="0"/>
              <a:t>N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3306" y="4214818"/>
            <a:ext cx="876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286808" cy="83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128586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En appliquant la deuxième loi de Newton, dans le référentiel terrestre, et en supposant la masse M de la fusée constante :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5939" y="1581237"/>
            <a:ext cx="1023942" cy="29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143116"/>
            <a:ext cx="721614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358082" y="3214686"/>
            <a:ext cx="876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0034" y="3929066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Pz est négatif car le vecteur est orienté vers le bas, donc dans le sens opposé à Oz, tandis que F est positif car le vecteur est orienté vers le haut, donc dans le sens de Oz.</a:t>
            </a:r>
            <a:endParaRPr lang="fr-FR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7"/>
            <a:ext cx="8501122" cy="18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357430"/>
            <a:ext cx="6286544" cy="121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6715140" y="3500438"/>
            <a:ext cx="993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(0,25 pt)</a:t>
            </a:r>
            <a:endParaRPr lang="fr-FR" i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14818"/>
            <a:ext cx="8286808" cy="64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28596" y="5000636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Les forces de frottements ne sont pas négligeables : le travail résistant de ces dernières engendre une diminution de l'énergie mécanique de la fusée.</a:t>
            </a:r>
          </a:p>
        </p:txBody>
      </p:sp>
      <p:sp>
        <p:nvSpPr>
          <p:cNvPr id="7" name="Rectangle 6"/>
          <p:cNvSpPr/>
          <p:nvPr/>
        </p:nvSpPr>
        <p:spPr>
          <a:xfrm>
            <a:off x="6786578" y="5715016"/>
            <a:ext cx="993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(0,25 pt)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7"/>
            <a:ext cx="8501122" cy="10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85720" y="1500174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Au point L2, le télescope James WEBB sera dans l'ombre de la Terre et ne sera pas perturbé par la lumière issue du Soleil.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00562" y="2071678"/>
            <a:ext cx="993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(0,25 pt)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501122" cy="423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839396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429552" cy="238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735435"/>
            <a:ext cx="7429552" cy="402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358246" cy="350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71472" y="378619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 télescope Hubble évolue à une altitude constante de la surface de la Terre. Dans le référentiel géocentrique, sa trajectoire est un </a:t>
            </a:r>
            <a:r>
              <a:rPr lang="fr-FR" dirty="0" smtClean="0"/>
              <a:t>cercle (elle est circulaire).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572264" y="4572008"/>
            <a:ext cx="993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>
                <a:solidFill>
                  <a:srgbClr val="FF0000"/>
                </a:solidFill>
              </a:rPr>
              <a:t>(</a:t>
            </a:r>
            <a:r>
              <a:rPr lang="fr-FR" b="1" i="1" dirty="0" smtClean="0">
                <a:solidFill>
                  <a:srgbClr val="FF0000"/>
                </a:solidFill>
              </a:rPr>
              <a:t>0,25 pt)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501122" cy="481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57158" y="92867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2ème loi de Newton appliquée au système {télescope}, dans le référentiel géocentrique supposé galiléen </a:t>
            </a:r>
            <a:r>
              <a:rPr lang="fr-FR" dirty="0" smtClean="0"/>
              <a:t>indique :</a:t>
            </a:r>
            <a:endParaRPr lang="fr-FR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1643050"/>
            <a:ext cx="1428760" cy="535785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2357430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En considérant que le télescope n’est soumis qu’à la force  </a:t>
            </a:r>
            <a:r>
              <a:rPr lang="fr-FR" dirty="0" smtClean="0"/>
              <a:t>      d’attraction </a:t>
            </a:r>
            <a:r>
              <a:rPr lang="fr-FR" dirty="0"/>
              <a:t>gravitationnelle de la Terre, on </a:t>
            </a:r>
            <a:r>
              <a:rPr lang="fr-FR" dirty="0" smtClean="0"/>
              <a:t>a :</a:t>
            </a:r>
            <a:endParaRPr lang="fr-FR" dirty="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5805696" y="2367055"/>
          <a:ext cx="35719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r:id="rId5" imgW="279279" imgH="253890" progId="Equation.DSMT4">
                  <p:embed/>
                </p:oleObj>
              </mc:Choice>
              <mc:Fallback>
                <p:oleObj r:id="rId5" imgW="279279" imgH="25389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5696" y="2367055"/>
                        <a:ext cx="357190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451909" y="3091063"/>
          <a:ext cx="357187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r:id="rId7" imgW="279279" imgH="253890" progId="Equation.DSMT4">
                  <p:embed/>
                </p:oleObj>
              </mc:Choice>
              <mc:Fallback>
                <p:oleObj r:id="rId7" imgW="279279" imgH="25389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909" y="3091063"/>
                        <a:ext cx="357187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809099" y="3100685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= </a:t>
            </a:r>
            <a:r>
              <a:rPr lang="fr-FR" dirty="0" err="1" smtClean="0"/>
              <a:t>m.a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1305102" y="3205061"/>
            <a:ext cx="142876" cy="1588"/>
          </a:xfrm>
          <a:prstGeom prst="straightConnector1">
            <a:avLst/>
          </a:prstGeom>
          <a:ln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3428999"/>
            <a:ext cx="6929486" cy="138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5000636"/>
            <a:ext cx="5286412" cy="128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7000924" cy="213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2428868"/>
            <a:ext cx="836914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572264" y="4929198"/>
            <a:ext cx="699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(1 pt)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143248"/>
            <a:ext cx="7643866" cy="36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39145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285860"/>
            <a:ext cx="5357850" cy="64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071678"/>
            <a:ext cx="2786082" cy="65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000628" y="2357430"/>
            <a:ext cx="876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0034" y="371475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Pendant une période T, le satellite parcourt son orbite de longueur 2π(R</a:t>
            </a:r>
            <a:r>
              <a:rPr lang="fr-FR" baseline="-25000" dirty="0"/>
              <a:t>T</a:t>
            </a:r>
            <a:r>
              <a:rPr lang="fr-FR" dirty="0"/>
              <a:t> + h) à la vitesse </a:t>
            </a:r>
            <a:r>
              <a:rPr lang="fr-FR" dirty="0" smtClean="0"/>
              <a:t>v. </a:t>
            </a:r>
          </a:p>
          <a:p>
            <a:endParaRPr lang="fr-FR" dirty="0"/>
          </a:p>
          <a:p>
            <a:r>
              <a:rPr lang="fr-FR" dirty="0" smtClean="0"/>
              <a:t>Donc </a:t>
            </a:r>
            <a:r>
              <a:rPr lang="fr-FR" dirty="0"/>
              <a:t>T =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4429132"/>
            <a:ext cx="122094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643306" y="4643446"/>
            <a:ext cx="876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358246" cy="1120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1571612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Énoncé de la 3ème loi de Kepler : Le rapport du carré de la période de révolution par le cube du demi-grand axe de l'ellipse (ou du cube du rayon du cercle) est une constante qui ne dépend que du centre attracteur.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643182"/>
            <a:ext cx="4071966" cy="60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429000"/>
            <a:ext cx="3357586" cy="53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143379"/>
            <a:ext cx="4929222" cy="86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5072074"/>
            <a:ext cx="7143800" cy="62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7286644" y="5857892"/>
            <a:ext cx="876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308</Words>
  <Application>Microsoft Office PowerPoint</Application>
  <PresentationFormat>Affichage à l'écran (4:3)</PresentationFormat>
  <Paragraphs>34</Paragraphs>
  <Slides>14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Andale Sans UI</vt:lpstr>
      <vt:lpstr>Arial</vt:lpstr>
      <vt:lpstr>Calibri</vt:lpstr>
      <vt:lpstr>Thème Office</vt:lpstr>
      <vt:lpstr>Equation.DSMT4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indians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Olivier BRUN</dc:creator>
  <cp:lastModifiedBy>Richard</cp:lastModifiedBy>
  <cp:revision>14</cp:revision>
  <dcterms:created xsi:type="dcterms:W3CDTF">2015-02-25T17:47:15Z</dcterms:created>
  <dcterms:modified xsi:type="dcterms:W3CDTF">2026-02-02T11:33:31Z</dcterms:modified>
</cp:coreProperties>
</file>